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3.xml" ContentType="application/vnd.openxmlformats-officedocument.theme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1" r:id="rId1"/>
    <p:sldMasterId id="2147483709" r:id="rId2"/>
    <p:sldMasterId id="2147483721" r:id="rId3"/>
    <p:sldMasterId id="2147483733" r:id="rId4"/>
  </p:sldMasterIdLst>
  <p:notesMasterIdLst>
    <p:notesMasterId r:id="rId21"/>
  </p:notesMasterIdLst>
  <p:sldIdLst>
    <p:sldId id="389" r:id="rId5"/>
    <p:sldId id="390" r:id="rId6"/>
    <p:sldId id="403" r:id="rId7"/>
    <p:sldId id="407" r:id="rId8"/>
    <p:sldId id="408" r:id="rId9"/>
    <p:sldId id="410" r:id="rId10"/>
    <p:sldId id="411" r:id="rId11"/>
    <p:sldId id="413" r:id="rId12"/>
    <p:sldId id="409" r:id="rId13"/>
    <p:sldId id="414" r:id="rId14"/>
    <p:sldId id="416" r:id="rId15"/>
    <p:sldId id="417" r:id="rId16"/>
    <p:sldId id="415" r:id="rId17"/>
    <p:sldId id="418" r:id="rId18"/>
    <p:sldId id="419" r:id="rId19"/>
    <p:sldId id="420" r:id="rId20"/>
  </p:sldIdLst>
  <p:sldSz cx="9144000" cy="6858000" type="screen4x3"/>
  <p:notesSz cx="6797675" cy="9926638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600"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sz="1600"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sz="1600"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sz="1600"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9FF"/>
    <a:srgbClr val="FAEABC"/>
    <a:srgbClr val="C3F96B"/>
    <a:srgbClr val="FFFFCC"/>
    <a:srgbClr val="FFFFFF"/>
    <a:srgbClr val="66FF66"/>
    <a:srgbClr val="008000"/>
    <a:srgbClr val="CC3300"/>
    <a:srgbClr val="FF5050"/>
    <a:srgbClr val="CC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6134" autoAdjust="0"/>
    <p:restoredTop sz="86322" autoAdjust="0"/>
  </p:normalViewPr>
  <p:slideViewPr>
    <p:cSldViewPr>
      <p:cViewPr varScale="1">
        <p:scale>
          <a:sx n="100" d="100"/>
          <a:sy n="100" d="100"/>
        </p:scale>
        <p:origin x="1536" y="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0" d="100"/>
          <a:sy n="80" d="100"/>
        </p:scale>
        <p:origin x="-3972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slideMaster" Target="slideMasters/slideMaster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293" cy="496961"/>
          </a:xfrm>
          <a:prstGeom prst="rect">
            <a:avLst/>
          </a:prstGeom>
        </p:spPr>
        <p:txBody>
          <a:bodyPr vert="horz" lIns="90443" tIns="45222" rIns="90443" bIns="45222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815" y="0"/>
            <a:ext cx="2945293" cy="496961"/>
          </a:xfrm>
          <a:prstGeom prst="rect">
            <a:avLst/>
          </a:prstGeom>
        </p:spPr>
        <p:txBody>
          <a:bodyPr vert="horz" lIns="90443" tIns="45222" rIns="90443" bIns="45222" rtlCol="0"/>
          <a:lstStyle>
            <a:lvl1pPr algn="r">
              <a:defRPr sz="1200"/>
            </a:lvl1pPr>
          </a:lstStyle>
          <a:p>
            <a:pPr>
              <a:defRPr/>
            </a:pPr>
            <a:fld id="{BB63AF82-C521-41BD-8970-98FA7B46FAC8}" type="datetimeFigureOut">
              <a:rPr lang="ru-RU"/>
              <a:pPr>
                <a:defRPr/>
              </a:pPr>
              <a:t>27.05.2024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9163" y="744538"/>
            <a:ext cx="4959350" cy="3721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443" tIns="45222" rIns="90443" bIns="45222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924" y="4714839"/>
            <a:ext cx="5437827" cy="4467931"/>
          </a:xfrm>
          <a:prstGeom prst="rect">
            <a:avLst/>
          </a:prstGeom>
        </p:spPr>
        <p:txBody>
          <a:bodyPr vert="horz" wrap="square" lIns="90443" tIns="45222" rIns="90443" bIns="45222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105"/>
            <a:ext cx="2945293" cy="496961"/>
          </a:xfrm>
          <a:prstGeom prst="rect">
            <a:avLst/>
          </a:prstGeom>
        </p:spPr>
        <p:txBody>
          <a:bodyPr vert="horz" lIns="90443" tIns="45222" rIns="90443" bIns="45222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815" y="9428105"/>
            <a:ext cx="2945293" cy="496961"/>
          </a:xfrm>
          <a:prstGeom prst="rect">
            <a:avLst/>
          </a:prstGeom>
        </p:spPr>
        <p:txBody>
          <a:bodyPr vert="horz" lIns="90443" tIns="45222" rIns="90443" bIns="45222" rtlCol="0" anchor="b"/>
          <a:lstStyle>
            <a:lvl1pPr algn="r">
              <a:defRPr sz="1200"/>
            </a:lvl1pPr>
          </a:lstStyle>
          <a:p>
            <a:pPr>
              <a:defRPr/>
            </a:pPr>
            <a:fld id="{1D8638E7-3C5E-43B4-96D5-C2EEE2FA292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810180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D8638E7-3C5E-43B4-96D5-C2EEE2FA2920}" type="slidenum">
              <a:rPr lang="ru-RU" smtClean="0"/>
              <a:pPr>
                <a:defRPr/>
              </a:pPr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64463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D8638E7-3C5E-43B4-96D5-C2EEE2FA2920}" type="slidenum">
              <a:rPr lang="ru-RU" smtClean="0"/>
              <a:pPr>
                <a:defRPr/>
              </a:pPr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17287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0" y="0"/>
            <a:ext cx="9144677" cy="6858000"/>
            <a:chOff x="0" y="0"/>
            <a:chExt cx="9144677" cy="6858000"/>
          </a:xfrm>
        </p:grpSpPr>
        <p:pic>
          <p:nvPicPr>
            <p:cNvPr id="8" name="Picture 7" descr="SD-PanelTitle-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</p:spPr>
        </p:pic>
        <p:sp>
          <p:nvSpPr>
            <p:cNvPr id="11" name="Rectangle 10"/>
            <p:cNvSpPr/>
            <p:nvPr/>
          </p:nvSpPr>
          <p:spPr>
            <a:xfrm>
              <a:off x="1515532" y="1520422"/>
              <a:ext cx="6112935" cy="3818468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2" name="Picture 11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" r="47959"/>
            <a:stretch/>
          </p:blipFill>
          <p:spPr>
            <a:xfrm>
              <a:off x="0" y="3128434"/>
              <a:ext cx="1664208" cy="612648"/>
            </a:xfrm>
            <a:prstGeom prst="rect">
              <a:avLst/>
            </a:prstGeom>
          </p:spPr>
        </p:pic>
        <p:pic>
          <p:nvPicPr>
            <p:cNvPr id="13" name="Picture 12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" r="47959"/>
            <a:stretch/>
          </p:blipFill>
          <p:spPr>
            <a:xfrm>
              <a:off x="7480469" y="3128434"/>
              <a:ext cx="1664208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21934" y="1811863"/>
            <a:ext cx="5308866" cy="1515533"/>
          </a:xfrm>
        </p:spPr>
        <p:txBody>
          <a:bodyPr anchor="b">
            <a:noAutofit/>
          </a:bodyPr>
          <a:lstStyle>
            <a:lvl1pPr algn="ctr">
              <a:defRPr sz="48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21934" y="3598327"/>
            <a:ext cx="5308866" cy="1377651"/>
          </a:xfrm>
        </p:spPr>
        <p:txBody>
          <a:bodyPr anchor="t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65417" y="5054602"/>
            <a:ext cx="673276" cy="27940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21934" y="5054602"/>
            <a:ext cx="4064860" cy="27940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17317" y="5054602"/>
            <a:ext cx="413483" cy="279400"/>
          </a:xfrm>
        </p:spPr>
        <p:txBody>
          <a:bodyPr/>
          <a:lstStyle/>
          <a:p>
            <a:pPr>
              <a:defRPr/>
            </a:pPr>
            <a:fld id="{61069EEF-DE79-4225-B0B6-C2F71928B1E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2019825" y="3471329"/>
            <a:ext cx="5113083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019634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4815415"/>
            <a:ext cx="6798734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26260" y="1032933"/>
            <a:ext cx="7091482" cy="33612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6" y="5382153"/>
            <a:ext cx="6798734" cy="493712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ACAEEE4-CF2F-4EF5-A095-C9E4AD2E9FF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14517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906873"/>
            <a:ext cx="6798734" cy="309786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4275666"/>
            <a:ext cx="6798736" cy="1600202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ACAEEE4-CF2F-4EF5-A095-C9E4AD2E9FF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278465" y="4140199"/>
            <a:ext cx="6606425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6476321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4333" y="982132"/>
            <a:ext cx="6400250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00200" y="3352799"/>
            <a:ext cx="5892798" cy="651933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3" y="4343400"/>
            <a:ext cx="6798738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ACAEEE4-CF2F-4EF5-A095-C9E4AD2E9FF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849969" y="905362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33503" y="2827870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278466" y="4140199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9190631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9" y="3308581"/>
            <a:ext cx="679872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8" y="4777381"/>
            <a:ext cx="679873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ACAEEE4-CF2F-4EF5-A095-C9E4AD2E9FF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461127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09416" y="982132"/>
            <a:ext cx="632516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8" name="Text Placeholder 2"/>
          <p:cNvSpPr>
            <a:spLocks noGrp="1"/>
          </p:cNvSpPr>
          <p:nvPr>
            <p:ph type="body" idx="13"/>
          </p:nvPr>
        </p:nvSpPr>
        <p:spPr>
          <a:xfrm>
            <a:off x="1176868" y="3639312"/>
            <a:ext cx="6798730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4529667"/>
            <a:ext cx="6798736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ACAEEE4-CF2F-4EF5-A095-C9E4AD2E9FF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78060" y="89689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649796" y="260772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278466" y="342900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7887522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982131"/>
            <a:ext cx="6798734" cy="2294467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sz="3200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idx="13"/>
          </p:nvPr>
        </p:nvSpPr>
        <p:spPr>
          <a:xfrm>
            <a:off x="1176868" y="3566160"/>
            <a:ext cx="6798730" cy="905256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6" y="4470400"/>
            <a:ext cx="6798734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ACAEEE4-CF2F-4EF5-A095-C9E4AD2E9FF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278469" y="3429000"/>
            <a:ext cx="6606421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7301977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76865" y="2490135"/>
            <a:ext cx="6798736" cy="3385733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D162323-835E-4C5C-9FDE-24EE109DD3D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278466" y="2354670"/>
            <a:ext cx="660642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4963712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356667" y="906873"/>
            <a:ext cx="1618930" cy="496899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76867" y="906873"/>
            <a:ext cx="4915509" cy="4968993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D065463-E141-42BD-9799-F21B74B9675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6245512" y="906873"/>
            <a:ext cx="0" cy="4968993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9801636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22960" y="758952"/>
            <a:ext cx="75438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25038" y="4455621"/>
            <a:ext cx="75438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1069EEF-DE79-4225-B0B6-C2F71928B1E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905744" y="434340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8990794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A71CE2C-2F07-4C4F-9F36-FE3FDC68BF6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71063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278465" y="235626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A71CE2C-2F07-4C4F-9F36-FE3FDC68BF6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154859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758952"/>
            <a:ext cx="75438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4453128"/>
            <a:ext cx="75438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1B3D7B7-C8D6-4636-BB9F-B7088EC0CB6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905744" y="434340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6613356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845734"/>
            <a:ext cx="370332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440" y="1845736"/>
            <a:ext cx="3703320" cy="402335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11C0632-9528-4A4A-871B-F97B52A5735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981321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2960" y="2582334"/>
            <a:ext cx="3703320" cy="32867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6344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2582334"/>
            <a:ext cx="3703320" cy="32867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FE7F066-41EC-47A8-A4B8-60A189F0E51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768211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1CE023A-EB88-410B-A421-1C8054725E7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200638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6202B26-79C0-4005-8BEB-C91671777DF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167042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3" y="0"/>
            <a:ext cx="3038093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3030053" y="0"/>
            <a:ext cx="48006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594359"/>
            <a:ext cx="24003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60237" y="731520"/>
            <a:ext cx="5009393" cy="5257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2926080"/>
            <a:ext cx="24003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49134" y="6459786"/>
            <a:ext cx="1963883" cy="365125"/>
          </a:xfrm>
        </p:spPr>
        <p:txBody>
          <a:bodyPr/>
          <a:lstStyle>
            <a:lvl1pPr algn="l"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00450" y="6459786"/>
            <a:ext cx="348615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68BB230C-50F5-41DF-93B0-B2076FFB533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242961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9141619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2" y="491507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5074920"/>
            <a:ext cx="7589520" cy="822960"/>
          </a:xfrm>
        </p:spPr>
        <p:txBody>
          <a:bodyPr tIns="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2" y="0"/>
            <a:ext cx="9143989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22959" y="5907024"/>
            <a:ext cx="7589520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0A09FEA-07AF-4628-8438-15FFDAFD3E2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814381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D162323-835E-4C5C-9FDE-24EE109DD3D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212753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414779"/>
            <a:ext cx="1971675" cy="575742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414779"/>
            <a:ext cx="5800725" cy="5757420"/>
          </a:xfrm>
        </p:spPr>
        <p:txBody>
          <a:bodyPr vert="eaVert" lIns="45720" tIns="0" rIns="45720" bIns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D065463-E141-42BD-9799-F21B74B9675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681095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1069EEF-DE79-4225-B0B6-C2F71928B1E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80503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8465" y="1641413"/>
            <a:ext cx="6595534" cy="1822514"/>
          </a:xfrm>
        </p:spPr>
        <p:txBody>
          <a:bodyPr anchor="b">
            <a:normAutofit/>
          </a:bodyPr>
          <a:lstStyle>
            <a:lvl1pPr algn="ctr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78465" y="3734859"/>
            <a:ext cx="6595534" cy="1090015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1B3D7B7-C8D6-4636-BB9F-B7088EC0CB6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cxnSp>
        <p:nvCxnSpPr>
          <p:cNvPr id="31" name="Straight Connector 30"/>
          <p:cNvCxnSpPr/>
          <p:nvPr/>
        </p:nvCxnSpPr>
        <p:spPr>
          <a:xfrm>
            <a:off x="1278466" y="3599392"/>
            <a:ext cx="6595533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915876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A71CE2C-2F07-4C4F-9F36-FE3FDC68BF6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550032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1B3D7B7-C8D6-4636-BB9F-B7088EC0CB6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491594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11C0632-9528-4A4A-871B-F97B52A5735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391927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FE7F066-41EC-47A8-A4B8-60A189F0E51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008719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1CE023A-EB88-410B-A421-1C8054725E7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0761284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6202B26-79C0-4005-8BEB-C91671777DF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4937395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BB230C-50F5-41DF-93B0-B2076FFB533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1724648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0A09FEA-07AF-4628-8438-15FFDAFD3E2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633676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D162323-835E-4C5C-9FDE-24EE109DD3D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417972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D065463-E141-42BD-9799-F21B74B9675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81409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278465" y="235626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915337"/>
            <a:ext cx="6798734" cy="130386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76866" y="2487168"/>
            <a:ext cx="3337560" cy="344728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5152" y="2487168"/>
            <a:ext cx="3337560" cy="344728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11C0632-9528-4A4A-871B-F97B52A5735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1422889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1069EEF-DE79-4225-B0B6-C2F71928B1E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6111425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A71CE2C-2F07-4C4F-9F36-FE3FDC68BF6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814002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1B3D7B7-C8D6-4636-BB9F-B7088EC0CB6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079642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11C0632-9528-4A4A-871B-F97B52A5735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196660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FE7F066-41EC-47A8-A4B8-60A189F0E51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009488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1CE023A-EB88-410B-A421-1C8054725E7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765854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6202B26-79C0-4005-8BEB-C91671777DF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4200631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BB230C-50F5-41DF-93B0-B2076FFB533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1968571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0A09FEA-07AF-4628-8438-15FFDAFD3E2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7154384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D162323-835E-4C5C-9FDE-24EE109DD3D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14811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8" y="2658533"/>
            <a:ext cx="3337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76868" y="3243263"/>
            <a:ext cx="3337560" cy="2706624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1832" y="2658533"/>
            <a:ext cx="3337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1832" y="3243263"/>
            <a:ext cx="3337560" cy="2706624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FE7F066-41EC-47A8-A4B8-60A189F0E51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cxnSp>
        <p:nvCxnSpPr>
          <p:cNvPr id="41" name="Straight Connector 40"/>
          <p:cNvCxnSpPr/>
          <p:nvPr/>
        </p:nvCxnSpPr>
        <p:spPr>
          <a:xfrm>
            <a:off x="1278466" y="235467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29690984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D065463-E141-42BD-9799-F21B74B9675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55130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915337"/>
            <a:ext cx="6798735" cy="130386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1CE023A-EB88-410B-A421-1C8054725E7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278466" y="235467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013229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6202B26-79C0-4005-8BEB-C91671777DF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93067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1388534"/>
            <a:ext cx="2536798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20062" y="982132"/>
            <a:ext cx="3855539" cy="4893735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5" y="3031065"/>
            <a:ext cx="2536798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BB230C-50F5-41DF-93B0-B2076FFB533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1278466" y="2912533"/>
            <a:ext cx="233359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597702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1883832"/>
            <a:ext cx="3632202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069" y="1032933"/>
            <a:ext cx="2929463" cy="4792136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5" y="3255432"/>
            <a:ext cx="3632201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0A09FEA-07AF-4628-8438-15FFDAFD3E2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91365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6.xml"/><Relationship Id="rId3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5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30.xml"/><Relationship Id="rId1" Type="http://schemas.openxmlformats.org/officeDocument/2006/relationships/slideLayout" Target="../slideLayouts/slideLayout29.xml"/><Relationship Id="rId6" Type="http://schemas.openxmlformats.org/officeDocument/2006/relationships/slideLayout" Target="../slideLayouts/slideLayout34.xml"/><Relationship Id="rId11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2.xml"/><Relationship Id="rId9" Type="http://schemas.openxmlformats.org/officeDocument/2006/relationships/slideLayout" Target="../slideLayouts/slideLayout37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7.xml"/><Relationship Id="rId3" Type="http://schemas.openxmlformats.org/officeDocument/2006/relationships/slideLayout" Target="../slideLayouts/slideLayout42.xml"/><Relationship Id="rId7" Type="http://schemas.openxmlformats.org/officeDocument/2006/relationships/slideLayout" Target="../slideLayouts/slideLayout46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41.xml"/><Relationship Id="rId1" Type="http://schemas.openxmlformats.org/officeDocument/2006/relationships/slideLayout" Target="../slideLayouts/slideLayout40.xml"/><Relationship Id="rId6" Type="http://schemas.openxmlformats.org/officeDocument/2006/relationships/slideLayout" Target="../slideLayouts/slideLayout45.xml"/><Relationship Id="rId11" Type="http://schemas.openxmlformats.org/officeDocument/2006/relationships/slideLayout" Target="../slideLayouts/slideLayout50.xml"/><Relationship Id="rId5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49.xml"/><Relationship Id="rId4" Type="http://schemas.openxmlformats.org/officeDocument/2006/relationships/slideLayout" Target="../slideLayouts/slideLayout43.xml"/><Relationship Id="rId9" Type="http://schemas.openxmlformats.org/officeDocument/2006/relationships/slideLayout" Target="../slideLayouts/slideLayout4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9152467" cy="6858000"/>
            <a:chOff x="0" y="0"/>
            <a:chExt cx="9152467" cy="6858000"/>
          </a:xfrm>
        </p:grpSpPr>
        <p:pic>
          <p:nvPicPr>
            <p:cNvPr id="8" name="Picture 7" descr="S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553888" y="542807"/>
              <a:ext cx="8039776" cy="5756392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r="14240"/>
            <a:stretch/>
          </p:blipFill>
          <p:spPr>
            <a:xfrm>
              <a:off x="0" y="3128434"/>
              <a:ext cx="68580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r="14240"/>
            <a:stretch/>
          </p:blipFill>
          <p:spPr>
            <a:xfrm>
              <a:off x="8466667" y="3128434"/>
              <a:ext cx="68580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76866" y="915337"/>
            <a:ext cx="6798734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2490135"/>
            <a:ext cx="6798736" cy="344499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56670" y="5960533"/>
            <a:ext cx="1148283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76865" y="5960533"/>
            <a:ext cx="510466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80091" y="5960533"/>
            <a:ext cx="39551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pPr>
              <a:defRPr/>
            </a:pPr>
            <a:fld id="{0ACAEEE4-CF2F-4EF5-A095-C9E4AD2E9FF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24903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  <p:sldLayoutId id="2147483695" r:id="rId4"/>
    <p:sldLayoutId id="2147483696" r:id="rId5"/>
    <p:sldLayoutId id="2147483697" r:id="rId6"/>
    <p:sldLayoutId id="2147483698" r:id="rId7"/>
    <p:sldLayoutId id="2147483699" r:id="rId8"/>
    <p:sldLayoutId id="2147483700" r:id="rId9"/>
    <p:sldLayoutId id="2147483701" r:id="rId10"/>
    <p:sldLayoutId id="2147483702" r:id="rId11"/>
    <p:sldLayoutId id="2147483703" r:id="rId12"/>
    <p:sldLayoutId id="2147483704" r:id="rId13"/>
    <p:sldLayoutId id="2147483705" r:id="rId14"/>
    <p:sldLayoutId id="2147483706" r:id="rId15"/>
    <p:sldLayoutId id="2147483707" r:id="rId16"/>
    <p:sldLayoutId id="2147483708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6400800"/>
            <a:ext cx="9144001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5"/>
            <a:ext cx="9144001" cy="6599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59" y="1845734"/>
            <a:ext cx="7543801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22961" y="6459786"/>
            <a:ext cx="18542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764639" y="6459786"/>
            <a:ext cx="36171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425344" y="6459786"/>
            <a:ext cx="98401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0ACAEEE4-CF2F-4EF5-A095-C9E4AD2E9FF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>
            <a:off x="895149" y="1737845"/>
            <a:ext cx="74752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033079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0" r:id="rId1"/>
    <p:sldLayoutId id="2147483711" r:id="rId2"/>
    <p:sldLayoutId id="2147483712" r:id="rId3"/>
    <p:sldLayoutId id="2147483713" r:id="rId4"/>
    <p:sldLayoutId id="2147483714" r:id="rId5"/>
    <p:sldLayoutId id="2147483715" r:id="rId6"/>
    <p:sldLayoutId id="2147483716" r:id="rId7"/>
    <p:sldLayoutId id="2147483717" r:id="rId8"/>
    <p:sldLayoutId id="2147483718" r:id="rId9"/>
    <p:sldLayoutId id="2147483719" r:id="rId10"/>
    <p:sldLayoutId id="2147483720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0ACAEEE4-CF2F-4EF5-A095-C9E4AD2E9FF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83462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2" r:id="rId1"/>
    <p:sldLayoutId id="2147483723" r:id="rId2"/>
    <p:sldLayoutId id="2147483724" r:id="rId3"/>
    <p:sldLayoutId id="2147483725" r:id="rId4"/>
    <p:sldLayoutId id="2147483726" r:id="rId5"/>
    <p:sldLayoutId id="2147483727" r:id="rId6"/>
    <p:sldLayoutId id="2147483728" r:id="rId7"/>
    <p:sldLayoutId id="2147483729" r:id="rId8"/>
    <p:sldLayoutId id="2147483730" r:id="rId9"/>
    <p:sldLayoutId id="2147483731" r:id="rId10"/>
    <p:sldLayoutId id="2147483732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0ACAEEE4-CF2F-4EF5-A095-C9E4AD2E9FF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37256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4" r:id="rId1"/>
    <p:sldLayoutId id="2147483735" r:id="rId2"/>
    <p:sldLayoutId id="2147483736" r:id="rId3"/>
    <p:sldLayoutId id="2147483737" r:id="rId4"/>
    <p:sldLayoutId id="2147483738" r:id="rId5"/>
    <p:sldLayoutId id="2147483739" r:id="rId6"/>
    <p:sldLayoutId id="2147483740" r:id="rId7"/>
    <p:sldLayoutId id="2147483741" r:id="rId8"/>
    <p:sldLayoutId id="2147483742" r:id="rId9"/>
    <p:sldLayoutId id="2147483743" r:id="rId10"/>
    <p:sldLayoutId id="2147483744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3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3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3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3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3" name="Rectangle 3"/>
          <p:cNvSpPr>
            <a:spLocks noGrp="1"/>
          </p:cNvSpPr>
          <p:nvPr>
            <p:ph type="body" idx="4294967295"/>
          </p:nvPr>
        </p:nvSpPr>
        <p:spPr>
          <a:xfrm>
            <a:off x="680241" y="1567334"/>
            <a:ext cx="7775575" cy="4525962"/>
          </a:xfrm>
        </p:spPr>
        <p:txBody>
          <a:bodyPr>
            <a:normAutofit lnSpcReduction="10000"/>
          </a:bodyPr>
          <a:lstStyle/>
          <a:p>
            <a:pPr marL="0" indent="0" algn="ctr" eaLnBrk="1" hangingPunct="1">
              <a:lnSpc>
                <a:spcPct val="90000"/>
              </a:lnSpc>
              <a:buFont typeface="Wingdings 2" pitchFamily="18" charset="2"/>
              <a:buNone/>
            </a:pPr>
            <a:r>
              <a:rPr lang="ru-RU" sz="28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АДМИНИСТРАЦИЯ ОРДЫНСКОГО РАЙОНА</a:t>
            </a:r>
          </a:p>
          <a:p>
            <a:pPr marL="0" indent="0" algn="ctr" eaLnBrk="1" hangingPunct="1">
              <a:lnSpc>
                <a:spcPct val="90000"/>
              </a:lnSpc>
              <a:buFont typeface="Wingdings 2" pitchFamily="18" charset="2"/>
              <a:buNone/>
            </a:pPr>
            <a:endParaRPr lang="ru-RU" sz="2800" b="1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0" indent="0" algn="ctr" eaLnBrk="1" hangingPunct="1">
              <a:lnSpc>
                <a:spcPct val="90000"/>
              </a:lnSpc>
              <a:buNone/>
            </a:pPr>
            <a:r>
              <a:rPr lang="ru-RU" sz="2800" b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</a:rPr>
              <a:t>КОМИССИЯ ПО ПОДГОТОВКЕ ПРОЕКТОВ ПРАВИЛ ЗЕМЛЕПОЛЬЗОВАНИЯ И ЗАСТРОЙКИ СЕЛЬСКИХ ПОСЕЛЕНИЙ ОРДЫНСКОГО РАЙОНА НОВОСИБИРСКОЙ </a:t>
            </a:r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</a:rPr>
              <a:t>ОБЛАСТИ</a:t>
            </a:r>
          </a:p>
          <a:p>
            <a:pPr marL="0" indent="0" algn="ctr" eaLnBrk="1" hangingPunct="1">
              <a:lnSpc>
                <a:spcPct val="90000"/>
              </a:lnSpc>
              <a:buNone/>
            </a:pPr>
            <a:endParaRPr lang="ru-RU" sz="2800" b="1" dirty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  <a:p>
            <a:pPr marL="0" indent="0" algn="ctr" eaLnBrk="1" hangingPunct="1">
              <a:lnSpc>
                <a:spcPct val="90000"/>
              </a:lnSpc>
              <a:buNone/>
            </a:pPr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</a:rPr>
              <a:t>№ </a:t>
            </a:r>
            <a:r>
              <a:rPr lang="en-US" sz="28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</a:rPr>
              <a:t>1</a:t>
            </a:r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</a:rPr>
              <a:t>9 от 30 мая 2024</a:t>
            </a:r>
          </a:p>
        </p:txBody>
      </p:sp>
      <p:pic>
        <p:nvPicPr>
          <p:cNvPr id="14338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32613" y="324272"/>
            <a:ext cx="870833" cy="12005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006328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4340" r="3073" b="5122"/>
          <a:stretch/>
        </p:blipFill>
        <p:spPr>
          <a:xfrm>
            <a:off x="0" y="0"/>
            <a:ext cx="4738863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826780"/>
            <a:ext cx="4032448" cy="3754348"/>
          </a:xfrm>
          <a:prstGeom prst="rect">
            <a:avLst/>
          </a:prstGeom>
        </p:spPr>
      </p:pic>
      <p:sp>
        <p:nvSpPr>
          <p:cNvPr id="4" name="Text Box 3"/>
          <p:cNvSpPr txBox="1">
            <a:spLocks noChangeArrowheads="1"/>
          </p:cNvSpPr>
          <p:nvPr/>
        </p:nvSpPr>
        <p:spPr bwMode="auto">
          <a:xfrm>
            <a:off x="4932040" y="180449"/>
            <a:ext cx="4032448" cy="646331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1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Фрагмент публичной кадастровой карты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0446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0" y="1"/>
            <a:ext cx="9144000" cy="1015663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1200" b="1" dirty="0">
                <a:latin typeface="Bahnschrift" panose="020B0502040204020203" pitchFamily="34" charset="0"/>
              </a:rPr>
              <a:t>Правила землепользования и застройки </a:t>
            </a:r>
            <a:endParaRPr lang="ru-RU" sz="1200" b="1" dirty="0" smtClean="0">
              <a:latin typeface="Bahnschrift" panose="020B0502040204020203" pitchFamily="34" charset="0"/>
            </a:endParaRPr>
          </a:p>
          <a:p>
            <a:pPr algn="ctr"/>
            <a:r>
              <a:rPr lang="ru-RU" sz="1200" b="1" dirty="0" smtClean="0">
                <a:latin typeface="Bahnschrift" panose="020B0502040204020203" pitchFamily="34" charset="0"/>
              </a:rPr>
              <a:t>Спиринского сельсовета </a:t>
            </a:r>
            <a:r>
              <a:rPr lang="ru-RU" sz="1200" b="1" dirty="0">
                <a:latin typeface="Bahnschrift" panose="020B0502040204020203" pitchFamily="34" charset="0"/>
              </a:rPr>
              <a:t>Ордынского района Новосибирской области</a:t>
            </a:r>
          </a:p>
          <a:p>
            <a:pPr algn="ctr"/>
            <a:r>
              <a:rPr lang="ru-RU" sz="1200" dirty="0"/>
              <a:t>у</a:t>
            </a:r>
            <a:r>
              <a:rPr lang="ru-RU" sz="1200" dirty="0" smtClean="0"/>
              <a:t>тверждены решением </a:t>
            </a:r>
            <a:r>
              <a:rPr lang="ru-RU" sz="1200" dirty="0"/>
              <a:t>30 сессии Совета депутатов </a:t>
            </a:r>
            <a:endParaRPr lang="ru-RU" sz="1200" dirty="0" smtClean="0"/>
          </a:p>
          <a:p>
            <a:pPr algn="ctr"/>
            <a:r>
              <a:rPr lang="ru-RU" sz="1200" dirty="0" smtClean="0"/>
              <a:t>Ордынского </a:t>
            </a:r>
            <a:r>
              <a:rPr lang="ru-RU" sz="1200" dirty="0"/>
              <a:t>района </a:t>
            </a:r>
            <a:r>
              <a:rPr lang="ru-RU" sz="1200" dirty="0" smtClean="0"/>
              <a:t>Новосибирской области</a:t>
            </a:r>
          </a:p>
          <a:p>
            <a:pPr algn="ctr"/>
            <a:r>
              <a:rPr lang="ru-RU" sz="1200" dirty="0" smtClean="0"/>
              <a:t>от </a:t>
            </a:r>
            <a:r>
              <a:rPr lang="ru-RU" sz="1200" dirty="0"/>
              <a:t>19.12.2018 </a:t>
            </a:r>
            <a:r>
              <a:rPr lang="ru-RU" sz="1200" dirty="0" smtClean="0"/>
              <a:t>№ 220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1340768"/>
            <a:ext cx="5136427" cy="52664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313817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16632"/>
            <a:ext cx="9144000" cy="646331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800" b="1" dirty="0"/>
              <a:t>Виды разрешенного использования земельных участков и объектов капитального строительства для территориальных зон</a:t>
            </a:r>
            <a:endParaRPr lang="ru-RU" sz="1800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1539201"/>
              </p:ext>
            </p:extLst>
          </p:nvPr>
        </p:nvGraphicFramePr>
        <p:xfrm>
          <a:off x="0" y="836712"/>
          <a:ext cx="9144000" cy="5941318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528924"/>
                <a:gridCol w="2026852"/>
                <a:gridCol w="2269187"/>
                <a:gridCol w="2202715"/>
                <a:gridCol w="2116322"/>
              </a:tblGrid>
              <a:tr h="46083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п.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179" marR="4617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территориальной зоны (код территориальной зоны)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179" marR="4617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Основные виды РИ (Код вида РИ)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179" marR="4617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Условно разрешенные виды РИ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(Код вида РИ)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179" marR="4617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Вспомогательные виды РИ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(Код вида РИ)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179" marR="46179" marT="0" marB="0"/>
                </a:tc>
              </a:tr>
              <a:tr h="111344">
                <a:tc>
                  <a:txBody>
                    <a:bodyPr/>
                    <a:lstStyle/>
                    <a:p>
                      <a:pPr marL="140335" algn="just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x-none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179" marR="46179" marT="0" marB="0"/>
                </a:tc>
                <a:tc>
                  <a:txBody>
                    <a:bodyPr/>
                    <a:lstStyle/>
                    <a:p>
                      <a:pPr marL="140335"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x-none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179" marR="46179" marT="0" marB="0"/>
                </a:tc>
                <a:tc>
                  <a:txBody>
                    <a:bodyPr/>
                    <a:lstStyle/>
                    <a:p>
                      <a:pPr marL="140335"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x-none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179" marR="46179" marT="0" marB="0"/>
                </a:tc>
                <a:tc>
                  <a:txBody>
                    <a:bodyPr/>
                    <a:lstStyle/>
                    <a:p>
                      <a:pPr marL="140335"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x-none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179" marR="46179" marT="0" marB="0"/>
                </a:tc>
                <a:tc>
                  <a:txBody>
                    <a:bodyPr/>
                    <a:lstStyle/>
                    <a:p>
                      <a:pPr marL="140335"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x-none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179" marR="46179" marT="0" marB="0"/>
                </a:tc>
              </a:tr>
              <a:tr h="222688">
                <a:tc>
                  <a:txBody>
                    <a:bodyPr/>
                    <a:lstStyle/>
                    <a:p>
                      <a:pPr marL="342900" lvl="0" indent="-342900" algn="l">
                        <a:spcBef>
                          <a:spcPts val="600"/>
                        </a:spcBef>
                        <a:spcAft>
                          <a:spcPts val="0"/>
                        </a:spcAft>
                        <a:buSzPts val="1200"/>
                        <a:buFont typeface="Times New Roman" panose="02020603050405020304" pitchFamily="18" charset="0"/>
                        <a:buAutoNum type="arabicPeriod"/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79" marR="46179" marT="0" marB="0"/>
                </a:tc>
                <a:tc gridSpan="4">
                  <a:txBody>
                    <a:bodyPr/>
                    <a:lstStyle/>
                    <a:p>
                      <a:pPr marL="140335" algn="just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x-none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Жилые зоны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179" marR="46179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160447">
                <a:tc>
                  <a:txBody>
                    <a:bodyPr/>
                    <a:lstStyle/>
                    <a:p>
                      <a:pPr marL="742950" lvl="1" indent="-285750" algn="l">
                        <a:spcBef>
                          <a:spcPts val="600"/>
                        </a:spcBef>
                        <a:spcAft>
                          <a:spcPts val="0"/>
                        </a:spcAft>
                        <a:buSzPts val="1200"/>
                        <a:buFont typeface="Times New Roman" panose="02020603050405020304" pitchFamily="18" charset="0"/>
                        <a:buAutoNum type="arabicPeriod"/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79" marR="46179" marT="0" marB="0"/>
                </a:tc>
                <a:tc>
                  <a:txBody>
                    <a:bodyPr/>
                    <a:lstStyle/>
                    <a:p>
                      <a:pPr marL="140335" algn="l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x-none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Зона застройки индивидуальными жилыми домами и ведения личного подсобного хозяйства (Жин)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179" marR="46179" marT="0" marB="0"/>
                </a:tc>
                <a:tc>
                  <a:txBody>
                    <a:bodyPr/>
                    <a:lstStyle/>
                    <a:p>
                      <a:pPr marL="140335" algn="just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x-none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Для индивидуального жилищного строительства (2.1)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140335" algn="just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x-none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Для ведения личного подсобного хозяйства (2.2)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140335" algn="just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x-none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Блокированная жилая застройка (2.3)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140335" algn="just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x-none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140335" algn="just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x-none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Малоэтажная многоквартирная жилая застройка (2.1.1)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140335" algn="just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x-none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Объекты гаражного назначения (2.7.1) 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140335" algn="just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x-none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Обслуживание жилой застройки (2.7)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140335" algn="just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x-none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Коммунальное обслуживание (3.1)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140335" algn="just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x-none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Социальное обслуживание (3.2)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140335" algn="just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x-none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Бытовое обслуживание (3.3)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140335" algn="just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x-none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Амбулаторно-поликлиническое обслуживание (3.4.1)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140335" algn="just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x-none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Дошкольное, начальное и среднее общее образование (3.5.1)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140335" algn="just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x-none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Культурное развитие (3.6)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140335" algn="just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x-none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Религиозное использование (3.7)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140335" algn="just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x-none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Амбулаторное ветеринарное обслуживание (3.10.1)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140335" algn="just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x-none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Деловое управление (4.1)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140335" algn="just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x-none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Рынки (4.3)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140335" algn="just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x-none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Магазины (4.4)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140335" algn="just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x-none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Общественное питание (4.6)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140335" algn="just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Гостиничное обслуживание (4.7)</a:t>
                      </a:r>
                    </a:p>
                    <a:p>
                      <a:pPr marL="140335" algn="just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x-none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Обслуживание автотранспорта (4.9)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140335" algn="just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x-none" sz="1000" b="1" u="sng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Ведение огородничества (13.1</a:t>
                      </a:r>
                      <a:r>
                        <a:rPr lang="x-none" sz="1000" b="1" u="sng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sz="1000" b="1" u="sng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140335" algn="just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x-none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Не устанавливается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6938905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116632"/>
            <a:ext cx="8856984" cy="5170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Количество участников –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 человека (Ибрагимова Н.М., Песцов А.А., Павлюченко А.П.).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Количество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поступивших предложений и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замечаний в письменной форме или в форме электронного документа в адрес организатора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общественных обсуждений –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l="10579" t="3526" r="1437"/>
          <a:stretch/>
        </p:blipFill>
        <p:spPr>
          <a:xfrm>
            <a:off x="360040" y="670241"/>
            <a:ext cx="3995936" cy="618775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16016" y="836712"/>
            <a:ext cx="4048095" cy="3712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9487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8176" r="2512"/>
          <a:stretch/>
        </p:blipFill>
        <p:spPr>
          <a:xfrm>
            <a:off x="179512" y="28203"/>
            <a:ext cx="4320480" cy="682979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4008" y="369270"/>
            <a:ext cx="4464496" cy="64677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625355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0666" y="332656"/>
            <a:ext cx="9133334" cy="352789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Схема расположения земельных участков с указанием собственников</a:t>
            </a:r>
            <a:endParaRPr lang="ru-RU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8205" y="914049"/>
            <a:ext cx="7087589" cy="50299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800117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179512" y="188641"/>
            <a:ext cx="8712968" cy="2308324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b="1" dirty="0" smtClean="0">
                <a:latin typeface="Bahnschrift" panose="020B0502040204020203" pitchFamily="34" charset="0"/>
              </a:rPr>
              <a:t>РЕКОМЕНДОВАНО:</a:t>
            </a:r>
          </a:p>
          <a:p>
            <a:pPr algn="just"/>
            <a:r>
              <a:rPr lang="ru-RU" b="1" dirty="0" smtClean="0">
                <a:latin typeface="Bahnschrift" panose="020B0502040204020203" pitchFamily="34" charset="0"/>
              </a:rPr>
              <a:t>По вопросу 241904 -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Отказать в предоставлении разрешения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условно разрешенный вид использования земельного участка или объекта капитального строительства «Ведение огородничества (13.1)» в отношении образуемого из кадастрового квартала 54:20:022906 земельного участка, площадью 731 кв.м., расположенного по адресу: Новосибирская область, Ордынский район, с. Спирино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в связи с тем, что поступили возражения от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лиц, являющихся участниками общественных обсуждений (учитывая положения ст. 5.1, 39 Градостроительного Кодекса Российской Федерации (далее – Кодекс), и реализующего в соответствии с п. 5 ст. 2 настоящего Кодекса свои права в осуществлении градостроительной деятельности).</a:t>
            </a:r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12419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 Box 5"/>
          <p:cNvSpPr txBox="1">
            <a:spLocks noChangeArrowheads="1"/>
          </p:cNvSpPr>
          <p:nvPr/>
        </p:nvSpPr>
        <p:spPr bwMode="auto">
          <a:xfrm>
            <a:off x="447675" y="376238"/>
            <a:ext cx="1841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15363" name="Text Box 3"/>
          <p:cNvSpPr txBox="1">
            <a:spLocks noChangeArrowheads="1"/>
          </p:cNvSpPr>
          <p:nvPr/>
        </p:nvSpPr>
        <p:spPr bwMode="auto">
          <a:xfrm>
            <a:off x="288044" y="947044"/>
            <a:ext cx="8532428" cy="36933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Территория: Козихинский сельсовет Ордынского района Новосибирской области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365" name="Text Box 6"/>
          <p:cNvSpPr txBox="1">
            <a:spLocks noChangeArrowheads="1"/>
          </p:cNvSpPr>
          <p:nvPr/>
        </p:nvSpPr>
        <p:spPr bwMode="auto">
          <a:xfrm>
            <a:off x="288044" y="1481939"/>
            <a:ext cx="8532428" cy="738664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Предложение: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повторно рассмотреть проект правил землепользования и застройки Козихинского сельсовета Ордынского района Новосибирской области, после устранения замечаний (письмо ООО «Стратегия» от 28.04.2024 №58 (</a:t>
            </a:r>
            <a:r>
              <a:rPr lang="ru-RU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вх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№5253/89-Вх от 02.05.2024)).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366" name="Rectangle 17"/>
          <p:cNvSpPr>
            <a:spLocks noChangeArrowheads="1"/>
          </p:cNvSpPr>
          <p:nvPr/>
        </p:nvSpPr>
        <p:spPr bwMode="auto">
          <a:xfrm>
            <a:off x="0" y="1604963"/>
            <a:ext cx="1841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268793" y="2492896"/>
            <a:ext cx="8532428" cy="129266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Пояснительная записка</a:t>
            </a:r>
            <a:r>
              <a:rPr lang="ru-RU" sz="1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/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7.03.2024 состоялось заседание Комиссии по вопросу </a:t>
            </a:r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рассмотрения </a:t>
            </a:r>
            <a:r>
              <a:rPr lang="ru-RU" sz="1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проекта </a:t>
            </a:r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правил землепользования и застройки Козихинского сельсовета Ордынского района Новосибирской области (далее – Проект</a:t>
            </a:r>
            <a:r>
              <a:rPr lang="ru-RU" sz="1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), по результатам Комиссии Проект был отправлен на доработку, в связи с поступившим возражением от </a:t>
            </a:r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министерства природных ресурсов и экологии Новосибирской </a:t>
            </a:r>
            <a:r>
              <a:rPr lang="ru-RU" sz="1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области от 27.03.2024 № </a:t>
            </a:r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4111-07/37</a:t>
            </a:r>
            <a:r>
              <a:rPr lang="ru-RU" sz="1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(несоответствие </a:t>
            </a:r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графической части Проекта границам Ордынского </a:t>
            </a:r>
            <a:r>
              <a:rPr lang="ru-RU" sz="1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лесничества).</a:t>
            </a:r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288044" y="409889"/>
            <a:ext cx="8532428" cy="36933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1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Вопрос № 241901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88044" y="4090948"/>
            <a:ext cx="8532428" cy="69249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Решение</a:t>
            </a:r>
            <a:r>
              <a:rPr lang="ru-RU" sz="1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/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Рекомендовать направить проект правил землепользования и застройки Козихинского сельсовета Ордынского района Новосибирской области на утверждение в Совет депутатов Ордынского </a:t>
            </a:r>
            <a:r>
              <a:rPr lang="ru-RU" sz="1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района Новосибирской области.</a:t>
            </a:r>
          </a:p>
        </p:txBody>
      </p:sp>
    </p:spTree>
    <p:extLst>
      <p:ext uri="{BB962C8B-B14F-4D97-AF65-F5344CB8AC3E}">
        <p14:creationId xmlns:p14="http://schemas.microsoft.com/office/powerpoint/2010/main" val="10580046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 Box 5"/>
          <p:cNvSpPr txBox="1">
            <a:spLocks noChangeArrowheads="1"/>
          </p:cNvSpPr>
          <p:nvPr/>
        </p:nvSpPr>
        <p:spPr bwMode="auto">
          <a:xfrm>
            <a:off x="447675" y="376238"/>
            <a:ext cx="1841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15363" name="Text Box 3"/>
          <p:cNvSpPr txBox="1">
            <a:spLocks noChangeArrowheads="1"/>
          </p:cNvSpPr>
          <p:nvPr/>
        </p:nvSpPr>
        <p:spPr bwMode="auto">
          <a:xfrm>
            <a:off x="288044" y="947044"/>
            <a:ext cx="8532428" cy="36933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Территория: Пролетарский сельсовет Ордынского района Новосибирской области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365" name="Text Box 6"/>
          <p:cNvSpPr txBox="1">
            <a:spLocks noChangeArrowheads="1"/>
          </p:cNvSpPr>
          <p:nvPr/>
        </p:nvSpPr>
        <p:spPr bwMode="auto">
          <a:xfrm>
            <a:off x="288044" y="1418293"/>
            <a:ext cx="8532428" cy="954107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Предложение: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повторно рассмотреть проект правил землепользования и застройки Пролетарского сельсовета Ордынского района Новосибирской области, после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устранения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замечаний (письмо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ООО «Стратегия» от 28.04.2024 №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59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вх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5254/89-Вх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02.05.2024)).</a:t>
            </a:r>
          </a:p>
          <a:p>
            <a:pPr algn="just"/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366" name="Rectangle 17"/>
          <p:cNvSpPr>
            <a:spLocks noChangeArrowheads="1"/>
          </p:cNvSpPr>
          <p:nvPr/>
        </p:nvSpPr>
        <p:spPr bwMode="auto">
          <a:xfrm>
            <a:off x="0" y="1604963"/>
            <a:ext cx="1841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288044" y="2636912"/>
            <a:ext cx="8532428" cy="138499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Пояснительная записка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/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27.03.2024 состоялось заседание Комиссии по вопросу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рассмотрения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проекта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правил землепользования и застройки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Пролетарского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сельсовета Ордынского района Новосибирской области (далее – Проект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), по результатам Комиссии Проект был отправлен на доработку, в связи с поступившим возражением от министерства природных ресурсов и экологии Новосибирской области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27.03.2024 № 4111-07/37 (несоответствие графической части Проекта границам Ордынского лесничества).</a:t>
            </a:r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288044" y="409889"/>
            <a:ext cx="8532428" cy="36933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1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Вопрос № 241902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88044" y="4365104"/>
            <a:ext cx="8532428" cy="69249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Решение</a:t>
            </a:r>
            <a:r>
              <a:rPr lang="ru-RU" sz="1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/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Рекомендовать направить проект правил землепользования и застройки </a:t>
            </a:r>
            <a:r>
              <a:rPr lang="ru-RU" sz="1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Пролетарского </a:t>
            </a:r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сельсовета Ордынского района Новосибирской области на утверждение в Совет депутатов Ордынского </a:t>
            </a:r>
            <a:r>
              <a:rPr lang="ru-RU" sz="1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района Новосибирской области.</a:t>
            </a:r>
          </a:p>
        </p:txBody>
      </p:sp>
    </p:spTree>
    <p:extLst>
      <p:ext uri="{BB962C8B-B14F-4D97-AF65-F5344CB8AC3E}">
        <p14:creationId xmlns:p14="http://schemas.microsoft.com/office/powerpoint/2010/main" val="25050566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288044" y="409889"/>
            <a:ext cx="8532428" cy="36933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1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Вопрос № 241903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303068" y="908721"/>
            <a:ext cx="8517403" cy="738664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  <a:latin typeface="Bahnschrift" panose="020B0502040204020203" pitchFamily="34" charset="0"/>
              </a:rPr>
              <a:t>Заявление №3 от 16.04.2024 </a:t>
            </a:r>
            <a:r>
              <a:rPr lang="ru-RU" sz="1400" b="1" dirty="0">
                <a:solidFill>
                  <a:schemeClr val="tx1"/>
                </a:solidFill>
                <a:latin typeface="Bahnschrift" panose="020B0502040204020203" pitchFamily="34" charset="0"/>
              </a:rPr>
              <a:t>от </a:t>
            </a:r>
            <a:r>
              <a:rPr lang="ru-RU" sz="1400" b="1" dirty="0" smtClean="0">
                <a:solidFill>
                  <a:schemeClr val="tx1"/>
                </a:solidFill>
                <a:latin typeface="Bahnschrift" panose="020B0502040204020203" pitchFamily="34" charset="0"/>
              </a:rPr>
              <a:t>ЛАППАРОВА АНДРЕЯ ФЕДОРОВИЧА</a:t>
            </a:r>
            <a:endParaRPr lang="ru-RU" sz="1400" b="1" dirty="0">
              <a:solidFill>
                <a:schemeClr val="tx1"/>
              </a:solidFill>
              <a:latin typeface="Bahnschrift" panose="020B0502040204020203" pitchFamily="34" charset="0"/>
            </a:endParaRPr>
          </a:p>
          <a:p>
            <a:pPr algn="ctr"/>
            <a:r>
              <a:rPr lang="ru-RU" sz="1400" dirty="0" smtClean="0">
                <a:latin typeface="Bahnschrift" panose="020B0502040204020203" pitchFamily="34" charset="0"/>
              </a:rPr>
              <a:t>О предоставлении разрешения на </a:t>
            </a:r>
            <a:r>
              <a:rPr lang="ru-RU" sz="1400" b="1" dirty="0"/>
              <a:t>условно разрешенный вид использования земельного участка или объекта капитального строительства</a:t>
            </a:r>
            <a:endParaRPr lang="ru-RU" sz="1400" dirty="0">
              <a:latin typeface="Bahnschrift" panose="020B0502040204020203" pitchFamily="34" charset="0"/>
            </a:endParaRPr>
          </a:p>
        </p:txBody>
      </p:sp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303067" y="1776885"/>
            <a:ext cx="8517403" cy="1015663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1200" b="1" dirty="0">
                <a:latin typeface="Bahnschrift" panose="020B0502040204020203" pitchFamily="34" charset="0"/>
              </a:rPr>
              <a:t>Предложение:</a:t>
            </a:r>
            <a:r>
              <a:rPr lang="ru-RU" sz="1200" dirty="0">
                <a:latin typeface="Bahnschrift" panose="020B0502040204020203" pitchFamily="34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Предоставить Лаппарову А.Ф. разрешение на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условно разрешенный вид использования земельного участка или объекта капитального строительства «Гостиничное обслуживание (4.7)» в отношении земельного участка с кадастровым номером 54:20:040801:174, площадью 798 кв.м., расположенного по адресу: Российская Федерация, обл. Новосибирская, р-н Ордынский, с/с Нижнекаменский, д. Абрашино, ул. Центральная, отнесенного к территориальной зоне – «Зона застройки индивидуальными жилыми домами и ведения личного подсобного хозяйства (Жин)».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05606" y="2937278"/>
            <a:ext cx="8514864" cy="101566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Общественные обсуждения назначены Постановлением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Главы Ордынского района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 19.04.2024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№ 568/89.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Оповещение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начале общественных обсуждений опубликовано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периодическом печатном издании органов местного самоуправления Ордынского района Новосибирской области «Ордынский Вестник» от 24.04.2024 № 681 и на официальном сайте администрации Ордынского района Новосибирской области в информационно-телекоммуникационной сети «Интернет» (https://ordynsk.nso.ru/page/3837).</a:t>
            </a:r>
          </a:p>
        </p:txBody>
      </p:sp>
    </p:spTree>
    <p:extLst>
      <p:ext uri="{BB962C8B-B14F-4D97-AF65-F5344CB8AC3E}">
        <p14:creationId xmlns:p14="http://schemas.microsoft.com/office/powerpoint/2010/main" val="26058299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17" r="1265"/>
          <a:stretch/>
        </p:blipFill>
        <p:spPr>
          <a:xfrm>
            <a:off x="-36512" y="0"/>
            <a:ext cx="468052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18"/>
          <a:stretch/>
        </p:blipFill>
        <p:spPr>
          <a:xfrm>
            <a:off x="4644008" y="260648"/>
            <a:ext cx="4392488" cy="3497213"/>
          </a:xfrm>
          <a:prstGeom prst="rect">
            <a:avLst/>
          </a:prstGeom>
        </p:spPr>
      </p:pic>
      <p:sp>
        <p:nvSpPr>
          <p:cNvPr id="4" name="Text Box 3"/>
          <p:cNvSpPr txBox="1">
            <a:spLocks noChangeArrowheads="1"/>
          </p:cNvSpPr>
          <p:nvPr/>
        </p:nvSpPr>
        <p:spPr bwMode="auto">
          <a:xfrm>
            <a:off x="5148064" y="4365104"/>
            <a:ext cx="3600400" cy="1200329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1200" b="1" dirty="0">
                <a:latin typeface="Bahnschrift" panose="020B0502040204020203" pitchFamily="34" charset="0"/>
              </a:rPr>
              <a:t>Правила землепользования и застройки </a:t>
            </a:r>
            <a:endParaRPr lang="ru-RU" sz="1200" b="1" dirty="0" smtClean="0">
              <a:latin typeface="Bahnschrift" panose="020B0502040204020203" pitchFamily="34" charset="0"/>
            </a:endParaRPr>
          </a:p>
          <a:p>
            <a:pPr algn="ctr"/>
            <a:r>
              <a:rPr lang="ru-RU" sz="1200" b="1" dirty="0" smtClean="0">
                <a:latin typeface="Bahnschrift" panose="020B0502040204020203" pitchFamily="34" charset="0"/>
              </a:rPr>
              <a:t>Нижнекаменского сельсовета </a:t>
            </a:r>
            <a:r>
              <a:rPr lang="ru-RU" sz="1200" b="1" dirty="0">
                <a:latin typeface="Bahnschrift" panose="020B0502040204020203" pitchFamily="34" charset="0"/>
              </a:rPr>
              <a:t>Ордынского района Новосибирской области</a:t>
            </a:r>
          </a:p>
          <a:p>
            <a:pPr algn="ctr"/>
            <a:r>
              <a:rPr lang="ru-RU" sz="1200" dirty="0"/>
              <a:t>у</a:t>
            </a:r>
            <a:r>
              <a:rPr lang="ru-RU" sz="1200" dirty="0" smtClean="0"/>
              <a:t>тверждены решением </a:t>
            </a:r>
            <a:r>
              <a:rPr lang="ru-RU" sz="1200" dirty="0"/>
              <a:t>30 сессии Совета депутатов </a:t>
            </a:r>
            <a:endParaRPr lang="ru-RU" sz="1200" dirty="0" smtClean="0"/>
          </a:p>
          <a:p>
            <a:pPr algn="ctr"/>
            <a:r>
              <a:rPr lang="ru-RU" sz="1200" dirty="0" smtClean="0"/>
              <a:t>Ордынского </a:t>
            </a:r>
            <a:r>
              <a:rPr lang="ru-RU" sz="1200" dirty="0"/>
              <a:t>района </a:t>
            </a:r>
            <a:r>
              <a:rPr lang="ru-RU" sz="1200" dirty="0" smtClean="0"/>
              <a:t>Новосибирской области</a:t>
            </a:r>
          </a:p>
          <a:p>
            <a:pPr algn="ctr"/>
            <a:r>
              <a:rPr lang="ru-RU" sz="1200" dirty="0" smtClean="0"/>
              <a:t>от </a:t>
            </a:r>
            <a:r>
              <a:rPr lang="ru-RU" sz="1200" dirty="0"/>
              <a:t>19.12.2018 </a:t>
            </a:r>
            <a:r>
              <a:rPr lang="ru-RU" sz="1200" dirty="0" smtClean="0"/>
              <a:t>№ 220</a:t>
            </a:r>
          </a:p>
        </p:txBody>
      </p:sp>
    </p:spTree>
    <p:extLst>
      <p:ext uri="{BB962C8B-B14F-4D97-AF65-F5344CB8AC3E}">
        <p14:creationId xmlns:p14="http://schemas.microsoft.com/office/powerpoint/2010/main" val="38800220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16632"/>
            <a:ext cx="9144000" cy="646331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800" b="1" dirty="0"/>
              <a:t>Виды разрешенного использования земельных участков и объектов капитального строительства для территориальных зон</a:t>
            </a:r>
            <a:endParaRPr lang="ru-RU" sz="1800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4312128"/>
              </p:ext>
            </p:extLst>
          </p:nvPr>
        </p:nvGraphicFramePr>
        <p:xfrm>
          <a:off x="0" y="908720"/>
          <a:ext cx="9144000" cy="5785288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528924"/>
                <a:gridCol w="1738820"/>
                <a:gridCol w="2557219"/>
                <a:gridCol w="2202715"/>
                <a:gridCol w="2116322"/>
              </a:tblGrid>
              <a:tr h="64973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п.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179" marR="4617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территориальной зоны (код территориальной зоны)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179" marR="4617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Основные виды РИ (Код вида РИ)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179" marR="4617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Условно разрешенные виды РИ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(Код вида РИ)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179" marR="4617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Вспомогательные виды РИ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(Код вида РИ)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179" marR="46179" marT="0" marB="0"/>
                </a:tc>
              </a:tr>
              <a:tr h="111344">
                <a:tc>
                  <a:txBody>
                    <a:bodyPr/>
                    <a:lstStyle/>
                    <a:p>
                      <a:pPr marL="140335" algn="just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x-none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179" marR="46179" marT="0" marB="0"/>
                </a:tc>
                <a:tc>
                  <a:txBody>
                    <a:bodyPr/>
                    <a:lstStyle/>
                    <a:p>
                      <a:pPr marL="140335"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x-none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179" marR="46179" marT="0" marB="0"/>
                </a:tc>
                <a:tc>
                  <a:txBody>
                    <a:bodyPr/>
                    <a:lstStyle/>
                    <a:p>
                      <a:pPr marL="140335"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x-none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179" marR="46179" marT="0" marB="0"/>
                </a:tc>
                <a:tc>
                  <a:txBody>
                    <a:bodyPr/>
                    <a:lstStyle/>
                    <a:p>
                      <a:pPr marL="140335"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x-none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179" marR="46179" marT="0" marB="0"/>
                </a:tc>
                <a:tc>
                  <a:txBody>
                    <a:bodyPr/>
                    <a:lstStyle/>
                    <a:p>
                      <a:pPr marL="140335"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x-none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179" marR="46179" marT="0" marB="0"/>
                </a:tc>
              </a:tr>
              <a:tr h="222688">
                <a:tc>
                  <a:txBody>
                    <a:bodyPr/>
                    <a:lstStyle/>
                    <a:p>
                      <a:pPr marL="342900" lvl="0" indent="-342900" algn="l">
                        <a:spcBef>
                          <a:spcPts val="600"/>
                        </a:spcBef>
                        <a:spcAft>
                          <a:spcPts val="0"/>
                        </a:spcAft>
                        <a:buSzPts val="1200"/>
                        <a:buFont typeface="Times New Roman" panose="02020603050405020304" pitchFamily="18" charset="0"/>
                        <a:buAutoNum type="arabicPeriod"/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79" marR="46179" marT="0" marB="0"/>
                </a:tc>
                <a:tc gridSpan="4">
                  <a:txBody>
                    <a:bodyPr/>
                    <a:lstStyle/>
                    <a:p>
                      <a:pPr marL="140335" algn="just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x-none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Жилые зоны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179" marR="46179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160447">
                <a:tc>
                  <a:txBody>
                    <a:bodyPr/>
                    <a:lstStyle/>
                    <a:p>
                      <a:pPr marL="742950" lvl="1" indent="-285750" algn="l">
                        <a:spcBef>
                          <a:spcPts val="600"/>
                        </a:spcBef>
                        <a:spcAft>
                          <a:spcPts val="0"/>
                        </a:spcAft>
                        <a:buSzPts val="1200"/>
                        <a:buFont typeface="Times New Roman" panose="02020603050405020304" pitchFamily="18" charset="0"/>
                        <a:buAutoNum type="arabicPeriod"/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79" marR="46179" marT="0" marB="0"/>
                </a:tc>
                <a:tc>
                  <a:txBody>
                    <a:bodyPr/>
                    <a:lstStyle/>
                    <a:p>
                      <a:pPr marL="140335" algn="l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x-none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Зона застройки индивидуальными жилыми домами и ведения личного подсобного хозяйства (Жин)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179" marR="46179" marT="0" marB="0"/>
                </a:tc>
                <a:tc>
                  <a:txBody>
                    <a:bodyPr/>
                    <a:lstStyle/>
                    <a:p>
                      <a:pPr marL="140335" algn="just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x-none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Для индивидуального жилищного строительства (2.1)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140335" algn="just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x-none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Для ведения личного подсобного хозяйства (2.2)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140335" algn="just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x-none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Блокированная жилая застройка (2.3)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140335" algn="just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x-none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179" marR="46179" marT="0" marB="0"/>
                </a:tc>
                <a:tc>
                  <a:txBody>
                    <a:bodyPr/>
                    <a:lstStyle/>
                    <a:p>
                      <a:pPr marL="140335" algn="just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x-none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Малоэтажная многоквартирная жилая застройка (2.1.1)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140335" algn="just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x-none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Объекты гаражного назначения (2.7.1) 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140335" algn="just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x-none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Обслуживание жилой застройки (2.7)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140335" algn="just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x-none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Коммунальное обслуживание (3.1)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140335" algn="just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x-none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Социальное обслуживание (3.2)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140335" algn="just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x-none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Бытовое обслуживание (3.3)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140335" algn="just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x-none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Амбулаторно-поликлиническое обслуживание (3.4.1)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140335" algn="just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x-none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Дошкольное, начальное и среднее общее образование (3.5.1)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140335" algn="just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x-none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Культурное развитие (3.6)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140335" algn="just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x-none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Религиозное использование (3.7)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140335" algn="just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x-none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Амбулаторное ветеринарное обслуживание (3.10.1)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140335" algn="just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x-none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Деловое управление (4.1)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140335" algn="just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x-none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Рынки (4.3)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140335" algn="just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x-none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Магазины (4.4)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140335" algn="just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x-none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Общественное питание (4.6)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140335" algn="just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 b="1" u="sng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Гостиничное обслуживание (4.7)</a:t>
                      </a:r>
                    </a:p>
                    <a:p>
                      <a:pPr marL="140335" algn="just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x-none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Обслуживание автотранспорта (4.9)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179" marR="46179" marT="0" marB="0"/>
                </a:tc>
                <a:tc>
                  <a:txBody>
                    <a:bodyPr/>
                    <a:lstStyle/>
                    <a:p>
                      <a:pPr marL="140335" algn="just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x-none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 устанавливается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179" marR="46179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660764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79512" y="116632"/>
            <a:ext cx="3960440" cy="2074414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Количество участников – 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 человек (Бугрина Ю.А.).</a:t>
            </a:r>
            <a:endParaRPr lang="ru-RU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Количество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поступивших предложений и 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замечаний в письменной форме или в форме электронного документа в адрес организатора</a:t>
            </a: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общественных обсуждений – 1.</a:t>
            </a:r>
            <a:endParaRPr lang="ru-RU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l="7156"/>
          <a:stretch/>
        </p:blipFill>
        <p:spPr>
          <a:xfrm>
            <a:off x="4499992" y="-5060"/>
            <a:ext cx="4670772" cy="691539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87"/>
          <a:stretch/>
        </p:blipFill>
        <p:spPr>
          <a:xfrm>
            <a:off x="122413" y="2420888"/>
            <a:ext cx="4089547" cy="36837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786194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179512" y="188641"/>
            <a:ext cx="8712968" cy="255454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b="1" dirty="0" smtClean="0">
                <a:latin typeface="Bahnschrift" panose="020B0502040204020203" pitchFamily="34" charset="0"/>
              </a:rPr>
              <a:t>РЕКОМЕНДОВАНО:</a:t>
            </a:r>
          </a:p>
          <a:p>
            <a:pPr algn="just"/>
            <a:r>
              <a:rPr lang="ru-RU" b="1" dirty="0" smtClean="0">
                <a:latin typeface="Bahnschrift" panose="020B0502040204020203" pitchFamily="34" charset="0"/>
              </a:rPr>
              <a:t>По вопросу 241903 -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Отказать в предоставлении разрешения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условно разрешенный вид использования земельного участка или объекта капитального строительства «Гостиничное обслуживание (4.7)» в отношении земельного участка с кадастровым номером 54:20:040801:174, площадью 798 кв.м., расположенного по адресу: Российская Федерация, обл. Новосибирская, р-н Ордынский, с/с Нижнекаменский, д. Абрашино, ул.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Центральная, в связи с тем, что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поступило возражение от лица, являющегося участником общественных обсуждений (учитывая положения ст. 5.1, 39 Градостроительного Кодекса Российской Федерации (далее – Кодекс), и реализующего в соответствии с п. 5 ст. 2 настоящего Кодекса свои права в осуществлении градостроительной деятельности).</a:t>
            </a:r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831200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288044" y="409889"/>
            <a:ext cx="8532428" cy="36933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1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Вопрос № 241904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303068" y="908721"/>
            <a:ext cx="8517403" cy="738664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  <a:latin typeface="Bahnschrift" panose="020B0502040204020203" pitchFamily="34" charset="0"/>
              </a:rPr>
              <a:t>Заявление №4 от 18.04.2024 </a:t>
            </a:r>
            <a:r>
              <a:rPr lang="ru-RU" sz="1400" b="1" dirty="0">
                <a:solidFill>
                  <a:schemeClr val="tx1"/>
                </a:solidFill>
                <a:latin typeface="Bahnschrift" panose="020B0502040204020203" pitchFamily="34" charset="0"/>
              </a:rPr>
              <a:t>от </a:t>
            </a:r>
            <a:r>
              <a:rPr lang="ru-RU" sz="1400" b="1" dirty="0" smtClean="0">
                <a:solidFill>
                  <a:schemeClr val="tx1"/>
                </a:solidFill>
                <a:latin typeface="Bahnschrift" panose="020B0502040204020203" pitchFamily="34" charset="0"/>
              </a:rPr>
              <a:t>Архиповой Алены Сергеевны</a:t>
            </a:r>
            <a:endParaRPr lang="ru-RU" sz="1400" b="1" dirty="0">
              <a:solidFill>
                <a:schemeClr val="tx1"/>
              </a:solidFill>
              <a:latin typeface="Bahnschrift" panose="020B0502040204020203" pitchFamily="34" charset="0"/>
            </a:endParaRPr>
          </a:p>
          <a:p>
            <a:pPr algn="ctr"/>
            <a:r>
              <a:rPr lang="ru-RU" sz="1400" dirty="0" smtClean="0">
                <a:latin typeface="Bahnschrift" panose="020B0502040204020203" pitchFamily="34" charset="0"/>
              </a:rPr>
              <a:t>О предоставлении разрешения на </a:t>
            </a:r>
            <a:r>
              <a:rPr lang="ru-RU" sz="1400" b="1" dirty="0"/>
              <a:t>условно разрешенный вид использования земельного участка или объекта капитального строительства</a:t>
            </a:r>
            <a:endParaRPr lang="ru-RU" sz="1400" dirty="0">
              <a:latin typeface="Bahnschrift" panose="020B0502040204020203" pitchFamily="34" charset="0"/>
            </a:endParaRPr>
          </a:p>
        </p:txBody>
      </p:sp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303067" y="1776885"/>
            <a:ext cx="8517403" cy="1015663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1200" b="1" dirty="0">
                <a:latin typeface="Bahnschrift" panose="020B0502040204020203" pitchFamily="34" charset="0"/>
              </a:rPr>
              <a:t>Предложение:</a:t>
            </a:r>
            <a:r>
              <a:rPr lang="ru-RU" sz="1200" dirty="0">
                <a:latin typeface="Bahnschrift" panose="020B0502040204020203" pitchFamily="34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Предоставить Архиповой А.С.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разрешение на условно разрешенный вид использования земельного участка или объекта капитального строительства «Ведение огородничества (13.1)» в отношении образуемого из кадастрового квартала 54:20:022906 земельного участка, площадью 731 кв.м., расположенного по адресу: Новосибирская область, Ордынский район, с. Спирино, отнесенного к территориальной зоне – «Зона застройки индивидуальными жилыми домами и ведения личного подсобного хозяйства (Жин)».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05606" y="2937278"/>
            <a:ext cx="8514864" cy="101566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Общественные обсуждения назначены Постановлением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Главы Ордынского района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 22.04.2024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№ 582/89.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Оповещение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начале общественных обсуждений опубликовано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периодическом печатном издании органов местного самоуправления Ордынского района Новосибирской области «Ордынский Вестник» от 24.04.2024 № 681 и на официальном сайте администрации Ордынского района Новосибирской области в информационно-телекоммуникационной сети «Интернет» (https://ordynsk.nso.ru/page/3837).</a:t>
            </a:r>
          </a:p>
        </p:txBody>
      </p:sp>
    </p:spTree>
    <p:extLst>
      <p:ext uri="{BB962C8B-B14F-4D97-AF65-F5344CB8AC3E}">
        <p14:creationId xmlns:p14="http://schemas.microsoft.com/office/powerpoint/2010/main" val="1910723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туральные материалы">
  <a:themeElements>
    <a:clrScheme name="Натуральные материалы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Натуральные материалы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rnd" cmpd="sng" algn="ctr">
          <a:solidFill>
            <a:schemeClr val="phClr"/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Ретро">
  <a:themeElements>
    <a:clrScheme name="Другая 1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DF9778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Ретро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Ретро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7558</TotalTime>
  <Words>1292</Words>
  <Application>Microsoft Office PowerPoint</Application>
  <PresentationFormat>Экран (4:3)</PresentationFormat>
  <Paragraphs>131</Paragraphs>
  <Slides>16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4</vt:i4>
      </vt:variant>
      <vt:variant>
        <vt:lpstr>Заголовки слайдов</vt:lpstr>
      </vt:variant>
      <vt:variant>
        <vt:i4>16</vt:i4>
      </vt:variant>
    </vt:vector>
  </HeadingPairs>
  <TitlesOfParts>
    <vt:vector size="28" baseType="lpstr">
      <vt:lpstr>Arial</vt:lpstr>
      <vt:lpstr>Bahnschrift</vt:lpstr>
      <vt:lpstr>Calibri</vt:lpstr>
      <vt:lpstr>Calibri Light</vt:lpstr>
      <vt:lpstr>Cambria</vt:lpstr>
      <vt:lpstr>Garamond</vt:lpstr>
      <vt:lpstr>Times New Roman</vt:lpstr>
      <vt:lpstr>Wingdings 2</vt:lpstr>
      <vt:lpstr>Натуральные материалы</vt:lpstr>
      <vt:lpstr>Ретро</vt:lpstr>
      <vt:lpstr>Тема Office</vt:lpstr>
      <vt:lpstr>1_Тема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Home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Спортивно-оздоровительный комплекс «Стадион»</dc:title>
  <dc:creator>Екатерина</dc:creator>
  <cp:lastModifiedBy>user</cp:lastModifiedBy>
  <cp:revision>462</cp:revision>
  <cp:lastPrinted>2023-05-04T07:59:54Z</cp:lastPrinted>
  <dcterms:created xsi:type="dcterms:W3CDTF">2011-07-22T04:13:49Z</dcterms:created>
  <dcterms:modified xsi:type="dcterms:W3CDTF">2024-05-27T09:33:53Z</dcterms:modified>
</cp:coreProperties>
</file>