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1" r:id="rId1"/>
  </p:sldMasterIdLst>
  <p:notesMasterIdLst>
    <p:notesMasterId r:id="rId6"/>
  </p:notesMasterIdLst>
  <p:sldIdLst>
    <p:sldId id="293" r:id="rId2"/>
    <p:sldId id="309" r:id="rId3"/>
    <p:sldId id="317" r:id="rId4"/>
    <p:sldId id="291" r:id="rId5"/>
  </p:sldIdLst>
  <p:sldSz cx="9144000" cy="6858000" type="screen4x3"/>
  <p:notesSz cx="6888163" cy="100203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1600"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sz="1600"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sz="1600"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sz="1600"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56">
          <p15:clr>
            <a:srgbClr val="A4A3A4"/>
          </p15:clr>
        </p15:guide>
        <p15:guide id="2" pos="2169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A9FE0"/>
    <a:srgbClr val="468DCE"/>
    <a:srgbClr val="245888"/>
    <a:srgbClr val="66FF66"/>
    <a:srgbClr val="0099FF"/>
    <a:srgbClr val="008000"/>
    <a:srgbClr val="CC3300"/>
    <a:srgbClr val="FF5050"/>
    <a:srgbClr val="CC0099"/>
    <a:srgbClr val="FF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72" autoAdjust="0"/>
    <p:restoredTop sz="86322" autoAdjust="0"/>
  </p:normalViewPr>
  <p:slideViewPr>
    <p:cSldViewPr>
      <p:cViewPr varScale="1">
        <p:scale>
          <a:sx n="116" d="100"/>
          <a:sy n="116" d="100"/>
        </p:scale>
        <p:origin x="1218" y="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80" d="100"/>
          <a:sy n="80" d="100"/>
        </p:scale>
        <p:origin x="-3972" y="-96"/>
      </p:cViewPr>
      <p:guideLst>
        <p:guide orient="horz" pos="3156"/>
        <p:guide pos="2169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4500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902075" y="0"/>
            <a:ext cx="2984500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BB63AF82-C521-41BD-8970-98FA7B46FAC8}" type="datetimeFigureOut">
              <a:rPr lang="ru-RU"/>
              <a:pPr>
                <a:defRPr/>
              </a:pPr>
              <a:t>04.02.2022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39800" y="750888"/>
            <a:ext cx="5008563" cy="37576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8975" y="4759325"/>
            <a:ext cx="5510213" cy="45100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517063"/>
            <a:ext cx="2984500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902075" y="9517063"/>
            <a:ext cx="2984500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D8638E7-3C5E-43B4-96D5-C2EEE2FA292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5810180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Arial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Arial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Arial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Arial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D8638E7-3C5E-43B4-96D5-C2EEE2FA2920}" type="slidenum">
              <a:rPr lang="ru-RU" smtClean="0"/>
              <a:pPr>
                <a:defRPr/>
              </a:pPr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7255159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D8638E7-3C5E-43B4-96D5-C2EEE2FA2920}" type="slidenum">
              <a:rPr lang="ru-RU" smtClean="0"/>
              <a:pPr>
                <a:defRPr/>
              </a:pPr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757761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sz="1800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5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825"/>
            <a:ext cx="758825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1069EEF-DE79-4225-B0B6-C2F71928B1E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162323-835E-4C5C-9FDE-24EE109DD3D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065463-E141-42BD-9799-F21B74B9675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825"/>
            <a:ext cx="758825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A71CE2C-2F07-4C4F-9F36-FE3FDC68BF6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sz="1800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B3D7B7-C8D6-4636-BB9F-B7088EC0CB6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1C0632-9528-4A4A-871B-F97B52A5735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sz="1800"/>
          </a:p>
        </p:txBody>
      </p:sp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8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FE7F066-41EC-47A8-A4B8-60A189F0E51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CE023A-EB88-410B-A421-1C8054725E7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202B26-79C0-4005-8BEB-C91671777DF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sz="1800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BB230C-50F5-41DF-93B0-B2076FFB533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A09FEA-07AF-4628-8438-15FFDAFD3E2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sz="1800"/>
          </a:p>
        </p:txBody>
      </p:sp>
      <p:sp>
        <p:nvSpPr>
          <p:cNvPr id="1029" name="Текст 7"/>
          <p:cNvSpPr>
            <a:spLocks noGrp="1"/>
          </p:cNvSpPr>
          <p:nvPr>
            <p:ph type="body" idx="1"/>
          </p:nvPr>
        </p:nvSpPr>
        <p:spPr bwMode="auto">
          <a:xfrm>
            <a:off x="304800" y="1554163"/>
            <a:ext cx="8686800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fld id="{0ACAEEE4-CF2F-4EF5-A095-C9E4AD2E9FF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sz="1800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sz="18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84" r:id="rId2"/>
    <p:sldLayoutId id="2147483685" r:id="rId3"/>
    <p:sldLayoutId id="2147483682" r:id="rId4"/>
    <p:sldLayoutId id="2147483686" r:id="rId5"/>
    <p:sldLayoutId id="2147483681" r:id="rId6"/>
    <p:sldLayoutId id="2147483687" r:id="rId7"/>
    <p:sldLayoutId id="2147483688" r:id="rId8"/>
    <p:sldLayoutId id="2147483689" r:id="rId9"/>
    <p:sldLayoutId id="2147483680" r:id="rId10"/>
    <p:sldLayoutId id="2147483690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kern="1200" cap="all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"/>
        <a:defRPr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"/>
        <a:defRPr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"/>
        <a:defRPr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"/>
        <a:defRPr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 2" pitchFamily="18" charset="2"/>
        <a:buChar char=""/>
        <a:defRPr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3" name="Rectangle 3"/>
          <p:cNvSpPr>
            <a:spLocks noGrp="1"/>
          </p:cNvSpPr>
          <p:nvPr>
            <p:ph type="body" idx="4294967295"/>
          </p:nvPr>
        </p:nvSpPr>
        <p:spPr>
          <a:xfrm>
            <a:off x="179512" y="2924944"/>
            <a:ext cx="8686800" cy="3314997"/>
          </a:xfrm>
        </p:spPr>
        <p:txBody>
          <a:bodyPr/>
          <a:lstStyle/>
          <a:p>
            <a:pPr marL="0" indent="0" algn="ctr" eaLnBrk="1" hangingPunct="1">
              <a:lnSpc>
                <a:spcPct val="90000"/>
              </a:lnSpc>
              <a:buFont typeface="Wingdings 2" pitchFamily="18" charset="2"/>
              <a:buNone/>
            </a:pPr>
            <a:endParaRPr lang="ru-RU" sz="2800" b="1" dirty="0" smtClean="0"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endParaRPr>
          </a:p>
          <a:p>
            <a:pPr marL="0" indent="0" algn="ctr" eaLnBrk="1" hangingPunct="1">
              <a:lnSpc>
                <a:spcPct val="90000"/>
              </a:lnSpc>
              <a:buFont typeface="Wingdings 2" pitchFamily="18" charset="2"/>
              <a:buNone/>
            </a:pPr>
            <a:r>
              <a:rPr lang="ru-RU" sz="28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КОМИССИЯ ПО ПОДГОТОВКЕ ПРОЕКТОВ ПРАВИЛ ЗЕМЛЕПОЛЬЗОВАНИЯ И ЗАСТРОЙКИ СЕЛЬСКИХ ПОСЕЛЕНИЙ, ВОПРОСАМ ГРАДОСТРОИТЕЛЬСТВА И ЗЕМЕЛЬНЫХ ОТНОШЕНИЙ ОРДЫНСКОГО РАЙОНА НОВОСИБИРСКОЙ ОБЛАСТИ</a:t>
            </a:r>
          </a:p>
          <a:p>
            <a:pPr marL="0" indent="0" algn="ctr" eaLnBrk="1" hangingPunct="1">
              <a:lnSpc>
                <a:spcPct val="90000"/>
              </a:lnSpc>
              <a:buFont typeface="Wingdings 2" pitchFamily="18" charset="2"/>
              <a:buNone/>
            </a:pPr>
            <a:endParaRPr lang="ru-RU" sz="2800" b="1" dirty="0" smtClean="0"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323528" y="1772816"/>
            <a:ext cx="8409112" cy="1008112"/>
          </a:xfrm>
          <a:prstGeom prst="rect">
            <a:avLst/>
          </a:prstGeom>
        </p:spPr>
        <p:txBody>
          <a:bodyPr vert="horz" anchor="ctr">
            <a:noAutofit/>
            <a:scene3d>
              <a:camera prst="orthographicFront"/>
              <a:lightRig rig="threePt" dir="t"/>
            </a:scene3d>
            <a:sp3d extrusionH="57150">
              <a:bevelT w="69850" h="69850" prst="divot"/>
            </a:sp3d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600" kern="1200" cap="all"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Arial" charset="0"/>
              </a:defRPr>
            </a:lvl9pPr>
          </a:lstStyle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2800" b="1" dirty="0" smtClean="0">
                <a:ln>
                  <a:gradFill>
                    <a:gsLst>
                      <a:gs pos="0">
                        <a:schemeClr val="accent1">
                          <a:lumMod val="5000"/>
                          <a:lumOff val="95000"/>
                        </a:schemeClr>
                      </a:gs>
                      <a:gs pos="74000">
                        <a:schemeClr val="accent1">
                          <a:lumMod val="45000"/>
                          <a:lumOff val="55000"/>
                        </a:schemeClr>
                      </a:gs>
                      <a:gs pos="83000">
                        <a:schemeClr val="accent1">
                          <a:lumMod val="45000"/>
                          <a:lumOff val="55000"/>
                        </a:schemeClr>
                      </a:gs>
                      <a:gs pos="100000">
                        <a:schemeClr val="accent1">
                          <a:lumMod val="30000"/>
                          <a:lumOff val="70000"/>
                        </a:schemeClr>
                      </a:gs>
                    </a:gsLst>
                    <a:lin ang="5400000" scaled="1"/>
                  </a:gra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0" stA="27000" endPos="55000" dir="5400000" sy="-90000" algn="bl" rotWithShape="0"/>
                </a:effectLst>
              </a:rPr>
              <a:t>Администрация </a:t>
            </a:r>
          </a:p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2800" b="1" dirty="0" smtClean="0">
                <a:ln>
                  <a:gradFill>
                    <a:gsLst>
                      <a:gs pos="0">
                        <a:schemeClr val="accent1">
                          <a:lumMod val="5000"/>
                          <a:lumOff val="95000"/>
                        </a:schemeClr>
                      </a:gs>
                      <a:gs pos="74000">
                        <a:schemeClr val="accent1">
                          <a:lumMod val="45000"/>
                          <a:lumOff val="55000"/>
                        </a:schemeClr>
                      </a:gs>
                      <a:gs pos="83000">
                        <a:schemeClr val="accent1">
                          <a:lumMod val="45000"/>
                          <a:lumOff val="55000"/>
                        </a:schemeClr>
                      </a:gs>
                      <a:gs pos="100000">
                        <a:schemeClr val="accent1">
                          <a:lumMod val="30000"/>
                          <a:lumOff val="70000"/>
                        </a:schemeClr>
                      </a:gs>
                    </a:gsLst>
                    <a:lin ang="5400000" scaled="1"/>
                  </a:gra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0" stA="27000" endPos="55000" dir="5400000" sy="-90000" algn="bl" rotWithShape="0"/>
                </a:effectLst>
              </a:rPr>
              <a:t>ордынского </a:t>
            </a:r>
            <a:r>
              <a:rPr lang="ru-RU" sz="2800" b="1" dirty="0" smtClean="0">
                <a:ln>
                  <a:gradFill>
                    <a:gsLst>
                      <a:gs pos="0">
                        <a:schemeClr val="accent1">
                          <a:lumMod val="5000"/>
                          <a:lumOff val="95000"/>
                        </a:schemeClr>
                      </a:gs>
                      <a:gs pos="74000">
                        <a:schemeClr val="accent1">
                          <a:lumMod val="45000"/>
                          <a:lumOff val="55000"/>
                        </a:schemeClr>
                      </a:gs>
                      <a:gs pos="83000">
                        <a:schemeClr val="accent1">
                          <a:lumMod val="45000"/>
                          <a:lumOff val="55000"/>
                        </a:schemeClr>
                      </a:gs>
                      <a:gs pos="100000">
                        <a:schemeClr val="accent1">
                          <a:lumMod val="30000"/>
                          <a:lumOff val="70000"/>
                        </a:schemeClr>
                      </a:gs>
                    </a:gsLst>
                    <a:lin ang="5400000" scaled="1"/>
                  </a:gra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054100" stA="10000" endPos="55000" dir="5400000" sy="-90000" algn="bl" rotWithShape="0"/>
                </a:effectLst>
              </a:rPr>
              <a:t>района</a:t>
            </a:r>
            <a:r>
              <a:rPr lang="ru-RU" sz="2800" b="1" dirty="0" smtClean="0">
                <a:ln>
                  <a:gradFill>
                    <a:gsLst>
                      <a:gs pos="0">
                        <a:schemeClr val="accent1">
                          <a:lumMod val="5000"/>
                          <a:lumOff val="95000"/>
                        </a:schemeClr>
                      </a:gs>
                      <a:gs pos="74000">
                        <a:schemeClr val="accent1">
                          <a:lumMod val="45000"/>
                          <a:lumOff val="55000"/>
                        </a:schemeClr>
                      </a:gs>
                      <a:gs pos="83000">
                        <a:schemeClr val="accent1">
                          <a:lumMod val="45000"/>
                          <a:lumOff val="55000"/>
                        </a:schemeClr>
                      </a:gs>
                      <a:gs pos="100000">
                        <a:schemeClr val="accent1">
                          <a:lumMod val="30000"/>
                          <a:lumOff val="70000"/>
                        </a:schemeClr>
                      </a:gs>
                    </a:gsLst>
                    <a:lin ang="5400000" scaled="1"/>
                  </a:gra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0" stA="27000" endPos="55000" dir="5400000" sy="-90000" algn="bl" rotWithShape="0"/>
                </a:effectLst>
              </a:rPr>
              <a:t> </a:t>
            </a:r>
          </a:p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2800" b="1" dirty="0" smtClean="0">
                <a:ln>
                  <a:gradFill>
                    <a:gsLst>
                      <a:gs pos="0">
                        <a:schemeClr val="accent1">
                          <a:lumMod val="5000"/>
                          <a:lumOff val="95000"/>
                        </a:schemeClr>
                      </a:gs>
                      <a:gs pos="74000">
                        <a:schemeClr val="accent1">
                          <a:lumMod val="45000"/>
                          <a:lumOff val="55000"/>
                        </a:schemeClr>
                      </a:gs>
                      <a:gs pos="83000">
                        <a:schemeClr val="accent1">
                          <a:lumMod val="45000"/>
                          <a:lumOff val="55000"/>
                        </a:schemeClr>
                      </a:gs>
                      <a:gs pos="100000">
                        <a:schemeClr val="accent1">
                          <a:lumMod val="30000"/>
                          <a:lumOff val="70000"/>
                        </a:schemeClr>
                      </a:gs>
                    </a:gsLst>
                    <a:lin ang="5400000" scaled="1"/>
                  </a:gra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0" stA="27000" endPos="55000" dir="5400000" sy="-90000" algn="bl" rotWithShape="0"/>
                </a:effectLst>
              </a:rPr>
              <a:t>новосибирской области</a:t>
            </a:r>
            <a:endParaRPr lang="ru-RU" sz="2800" b="1" dirty="0">
              <a:ln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48000" endA="300" endPos="55000" dir="5400000" sy="-90000" algn="bl" rotWithShape="0"/>
              </a:effectLst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3598" y="205401"/>
            <a:ext cx="958627" cy="12855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72" b="22827"/>
          <a:stretch/>
        </p:blipFill>
        <p:spPr>
          <a:xfrm>
            <a:off x="5045553" y="778578"/>
            <a:ext cx="3846926" cy="2480834"/>
          </a:xfrm>
          <a:prstGeom prst="rect">
            <a:avLst/>
          </a:prstGeom>
        </p:spPr>
      </p:pic>
      <p:sp>
        <p:nvSpPr>
          <p:cNvPr id="15362" name="Text Box 5"/>
          <p:cNvSpPr txBox="1">
            <a:spLocks noChangeArrowheads="1"/>
          </p:cNvSpPr>
          <p:nvPr/>
        </p:nvSpPr>
        <p:spPr bwMode="auto">
          <a:xfrm>
            <a:off x="447675" y="376238"/>
            <a:ext cx="18415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/>
          </a:p>
        </p:txBody>
      </p:sp>
      <p:sp>
        <p:nvSpPr>
          <p:cNvPr id="15363" name="Text Box 3"/>
          <p:cNvSpPr txBox="1">
            <a:spLocks noChangeArrowheads="1"/>
          </p:cNvSpPr>
          <p:nvPr/>
        </p:nvSpPr>
        <p:spPr bwMode="auto">
          <a:xfrm>
            <a:off x="216970" y="260648"/>
            <a:ext cx="4676520" cy="156966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Bahnschrift" panose="020B0502040204020203" pitchFamily="34" charset="0"/>
              </a:rPr>
              <a:t>Заявление № 3 от 17.01.2022</a:t>
            </a:r>
            <a:endParaRPr lang="ru-RU" b="1" dirty="0">
              <a:solidFill>
                <a:schemeClr val="tx1"/>
              </a:solidFill>
              <a:latin typeface="Bahnschrift" panose="020B0502040204020203" pitchFamily="34" charset="0"/>
            </a:endParaRPr>
          </a:p>
          <a:p>
            <a:pPr algn="ctr"/>
            <a:r>
              <a:rPr lang="ru-RU" u="sng" dirty="0" smtClean="0">
                <a:solidFill>
                  <a:schemeClr val="tx1"/>
                </a:solidFill>
                <a:latin typeface="Bahnschrift" panose="020B0502040204020203" pitchFamily="34" charset="0"/>
              </a:rPr>
              <a:t>Муха Татьяна Аркадьевна</a:t>
            </a:r>
          </a:p>
          <a:p>
            <a:pPr algn="ctr"/>
            <a:r>
              <a:rPr lang="ru-RU" dirty="0" smtClean="0">
                <a:latin typeface="Bahnschrift" panose="020B0502040204020203" pitchFamily="34" charset="0"/>
              </a:rPr>
              <a:t>О предоставлении </a:t>
            </a:r>
            <a:r>
              <a:rPr lang="ru-RU" dirty="0">
                <a:latin typeface="Bahnschrift" panose="020B0502040204020203" pitchFamily="34" charset="0"/>
              </a:rPr>
              <a:t>разрешения на условно разрешенный вид использования земельного </a:t>
            </a:r>
            <a:r>
              <a:rPr lang="ru-RU" dirty="0" smtClean="0">
                <a:latin typeface="Bahnschrift" panose="020B0502040204020203" pitchFamily="34" charset="0"/>
              </a:rPr>
              <a:t>участка (запрашиваемый вид – «Хранение автотранспорта (2.7.1)»</a:t>
            </a:r>
            <a:endParaRPr lang="ru-RU" dirty="0">
              <a:latin typeface="Bahnschrift" panose="020B0502040204020203" pitchFamily="34" charset="0"/>
            </a:endParaRPr>
          </a:p>
        </p:txBody>
      </p:sp>
      <p:sp>
        <p:nvSpPr>
          <p:cNvPr id="15364" name="Text Box 5"/>
          <p:cNvSpPr txBox="1">
            <a:spLocks noChangeArrowheads="1"/>
          </p:cNvSpPr>
          <p:nvPr/>
        </p:nvSpPr>
        <p:spPr bwMode="auto">
          <a:xfrm>
            <a:off x="216971" y="1916832"/>
            <a:ext cx="4676519" cy="1323439"/>
          </a:xfrm>
          <a:prstGeom prst="rect">
            <a:avLst/>
          </a:prstGeom>
          <a:ln>
            <a:solidFill>
              <a:schemeClr val="accent1">
                <a:lumMod val="40000"/>
                <a:lumOff val="60000"/>
              </a:schemeClr>
            </a:solidFill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b="1" dirty="0"/>
              <a:t>Предложение:</a:t>
            </a:r>
            <a:r>
              <a:rPr lang="ru-RU" dirty="0"/>
              <a:t> </a:t>
            </a:r>
            <a:endParaRPr lang="ru-RU" dirty="0" smtClean="0"/>
          </a:p>
          <a:p>
            <a:r>
              <a:rPr lang="ru-RU" dirty="0" smtClean="0"/>
              <a:t>О </a:t>
            </a:r>
            <a:r>
              <a:rPr lang="ru-RU" dirty="0"/>
              <a:t>предоставлении разрешения на условно разрешенный вид использования земельного участка – запрашиваемый вид «Хранение автотранспорта (2.7.1</a:t>
            </a:r>
            <a:r>
              <a:rPr lang="ru-RU" dirty="0" smtClean="0"/>
              <a:t>)»</a:t>
            </a:r>
            <a:endParaRPr lang="ru-RU" b="1" dirty="0"/>
          </a:p>
        </p:txBody>
      </p:sp>
      <p:sp>
        <p:nvSpPr>
          <p:cNvPr id="15366" name="Rectangle 17"/>
          <p:cNvSpPr>
            <a:spLocks noChangeArrowheads="1"/>
          </p:cNvSpPr>
          <p:nvPr/>
        </p:nvSpPr>
        <p:spPr bwMode="auto">
          <a:xfrm>
            <a:off x="0" y="1604963"/>
            <a:ext cx="18415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15368" name="Rectangle 12"/>
          <p:cNvSpPr>
            <a:spLocks noChangeArrowheads="1"/>
          </p:cNvSpPr>
          <p:nvPr/>
        </p:nvSpPr>
        <p:spPr bwMode="auto">
          <a:xfrm>
            <a:off x="5029541" y="260649"/>
            <a:ext cx="3862938" cy="584775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b="1" dirty="0" smtClean="0"/>
              <a:t>п. Чернаково Вагайцевского сельсовета </a:t>
            </a:r>
            <a:endParaRPr lang="ru-RU" b="1" dirty="0"/>
          </a:p>
          <a:p>
            <a:pPr algn="ctr"/>
            <a:r>
              <a:rPr lang="ru-RU" b="1" dirty="0" smtClean="0"/>
              <a:t>Ордынского района</a:t>
            </a:r>
            <a:endParaRPr lang="ru-RU" b="1" dirty="0"/>
          </a:p>
        </p:txBody>
      </p:sp>
      <p:sp>
        <p:nvSpPr>
          <p:cNvPr id="5" name="TextBox 4"/>
          <p:cNvSpPr txBox="1"/>
          <p:nvPr/>
        </p:nvSpPr>
        <p:spPr>
          <a:xfrm>
            <a:off x="214184" y="5283785"/>
            <a:ext cx="8678296" cy="1169551"/>
          </a:xfrm>
          <a:prstGeom prst="rect">
            <a:avLst/>
          </a:prstGeom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1400" dirty="0" smtClean="0"/>
              <a:t>Публичные слушания назначены Постановлением </a:t>
            </a:r>
            <a:r>
              <a:rPr lang="ru-RU" sz="1400" dirty="0"/>
              <a:t>Главы Ордынского района </a:t>
            </a:r>
            <a:r>
              <a:rPr lang="ru-RU" sz="1400" dirty="0" smtClean="0"/>
              <a:t>от 31</a:t>
            </a:r>
            <a:r>
              <a:rPr lang="ru-RU" sz="1400" dirty="0" smtClean="0">
                <a:solidFill>
                  <a:schemeClr val="tx1"/>
                </a:solidFill>
              </a:rPr>
              <a:t>.01.2022 </a:t>
            </a:r>
            <a:r>
              <a:rPr lang="ru-RU" sz="1400" dirty="0">
                <a:solidFill>
                  <a:schemeClr val="tx1"/>
                </a:solidFill>
              </a:rPr>
              <a:t>№ </a:t>
            </a:r>
            <a:r>
              <a:rPr lang="ru-RU" sz="1400" dirty="0" smtClean="0">
                <a:solidFill>
                  <a:schemeClr val="tx1"/>
                </a:solidFill>
              </a:rPr>
              <a:t>92. </a:t>
            </a:r>
            <a:r>
              <a:rPr lang="ru-RU" sz="1400" dirty="0"/>
              <a:t>Оповещение о назначении публичных слушаний было опубликовано в периодическом печатном издании органов местного самоуправления Ордынского района Новосибирской области «Ордынский Вестник</a:t>
            </a:r>
            <a:r>
              <a:rPr lang="ru-RU" sz="1400" dirty="0">
                <a:solidFill>
                  <a:schemeClr val="tx1"/>
                </a:solidFill>
              </a:rPr>
              <a:t>» от </a:t>
            </a:r>
            <a:r>
              <a:rPr lang="ru-RU" sz="1400" dirty="0" smtClean="0">
                <a:solidFill>
                  <a:schemeClr val="tx1"/>
                </a:solidFill>
              </a:rPr>
              <a:t>04.02.2022 № 528 и </a:t>
            </a:r>
            <a:r>
              <a:rPr lang="ru-RU" sz="1400" dirty="0" smtClean="0"/>
              <a:t>на </a:t>
            </a:r>
            <a:r>
              <a:rPr lang="ru-RU" sz="1400" dirty="0"/>
              <a:t>официальном сайте администрации Ордынского района Новосибирской области в информационно-телекоммуникационной сети «Интернет» </a:t>
            </a:r>
            <a:r>
              <a:rPr lang="ru-RU" sz="1400" dirty="0" smtClean="0"/>
              <a:t>(</a:t>
            </a:r>
            <a:r>
              <a:rPr lang="en-US" sz="1400" dirty="0"/>
              <a:t>https://ordynsk.nso.ru/page/2377</a:t>
            </a:r>
            <a:r>
              <a:rPr lang="ru-RU" sz="1400" dirty="0" smtClean="0"/>
              <a:t>).</a:t>
            </a:r>
            <a:endParaRPr lang="ru-RU" sz="1400" dirty="0"/>
          </a:p>
        </p:txBody>
      </p:sp>
      <p:sp>
        <p:nvSpPr>
          <p:cNvPr id="8" name="Стрелка вниз 7"/>
          <p:cNvSpPr/>
          <p:nvPr/>
        </p:nvSpPr>
        <p:spPr>
          <a:xfrm rot="3190722">
            <a:off x="6882165" y="1579104"/>
            <a:ext cx="544202" cy="826870"/>
          </a:xfrm>
          <a:prstGeom prst="down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Text Box 5"/>
          <p:cNvSpPr txBox="1">
            <a:spLocks noChangeArrowheads="1"/>
          </p:cNvSpPr>
          <p:nvPr/>
        </p:nvSpPr>
        <p:spPr bwMode="auto">
          <a:xfrm>
            <a:off x="222422" y="3477198"/>
            <a:ext cx="8670057" cy="1569660"/>
          </a:xfrm>
          <a:prstGeom prst="rect">
            <a:avLst/>
          </a:prstGeom>
          <a:ln>
            <a:solidFill>
              <a:schemeClr val="accent1">
                <a:lumMod val="40000"/>
                <a:lumOff val="60000"/>
              </a:schemeClr>
            </a:solidFill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b="1" dirty="0" smtClean="0"/>
              <a:t>Кадастровый номер: </a:t>
            </a:r>
            <a:r>
              <a:rPr lang="ru-RU" dirty="0" smtClean="0"/>
              <a:t>54:20:022606:77</a:t>
            </a:r>
          </a:p>
          <a:p>
            <a:r>
              <a:rPr lang="ru-RU" b="1" dirty="0" smtClean="0"/>
              <a:t>Площадь: </a:t>
            </a:r>
            <a:r>
              <a:rPr lang="ru-RU" dirty="0" smtClean="0"/>
              <a:t>117 кв.м</a:t>
            </a:r>
          </a:p>
          <a:p>
            <a:r>
              <a:rPr lang="ru-RU" b="1" dirty="0" smtClean="0"/>
              <a:t>Категория земель: </a:t>
            </a:r>
            <a:r>
              <a:rPr lang="ru-RU" dirty="0" smtClean="0"/>
              <a:t>Земли населенных пунктов</a:t>
            </a:r>
          </a:p>
          <a:p>
            <a:r>
              <a:rPr lang="ru-RU" b="1" dirty="0" smtClean="0"/>
              <a:t>Разрешенное использование: </a:t>
            </a:r>
            <a:r>
              <a:rPr lang="ru-RU" dirty="0" smtClean="0"/>
              <a:t>Для ведения личного подсобного хозяйства</a:t>
            </a:r>
          </a:p>
          <a:p>
            <a:r>
              <a:rPr lang="ru-RU" b="1" dirty="0"/>
              <a:t>Местоположение:</a:t>
            </a:r>
            <a:r>
              <a:rPr lang="ru-RU" dirty="0"/>
              <a:t> Новосибирская область, Ордынский район, поселок Чернаково, улица Карла Маркса, дом 2а, квартира </a:t>
            </a:r>
            <a:r>
              <a:rPr lang="ru-RU" dirty="0" smtClean="0"/>
              <a:t>1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2" descr="Безымянный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59" r="59772" b="53788"/>
          <a:stretch/>
        </p:blipFill>
        <p:spPr bwMode="auto">
          <a:xfrm>
            <a:off x="4899159" y="332656"/>
            <a:ext cx="4032753" cy="226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85" name="Text Box 5"/>
          <p:cNvSpPr txBox="1">
            <a:spLocks noChangeArrowheads="1"/>
          </p:cNvSpPr>
          <p:nvPr/>
        </p:nvSpPr>
        <p:spPr bwMode="auto">
          <a:xfrm>
            <a:off x="447675" y="376238"/>
            <a:ext cx="18415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/>
          </a:p>
        </p:txBody>
      </p:sp>
      <p:sp>
        <p:nvSpPr>
          <p:cNvPr id="16386" name="Text Box 3"/>
          <p:cNvSpPr txBox="1">
            <a:spLocks noChangeArrowheads="1"/>
          </p:cNvSpPr>
          <p:nvPr/>
        </p:nvSpPr>
        <p:spPr bwMode="auto">
          <a:xfrm>
            <a:off x="315170" y="116632"/>
            <a:ext cx="4363542" cy="156966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b="1" dirty="0"/>
              <a:t>Правила землепользования и застройки </a:t>
            </a:r>
            <a:endParaRPr lang="ru-RU" b="1" dirty="0" smtClean="0"/>
          </a:p>
          <a:p>
            <a:pPr algn="ctr"/>
            <a:r>
              <a:rPr lang="ru-RU" b="1" dirty="0" smtClean="0"/>
              <a:t>Вагайцевского сельсовета </a:t>
            </a:r>
            <a:r>
              <a:rPr lang="ru-RU" b="1" dirty="0"/>
              <a:t>Ордынского района Новосибирской области</a:t>
            </a:r>
          </a:p>
          <a:p>
            <a:pPr algn="ctr"/>
            <a:r>
              <a:rPr lang="ru-RU" dirty="0"/>
              <a:t>утверждены приказом министерства строительства Новосибирской области от 17.09.2019 № 543</a:t>
            </a:r>
            <a:endParaRPr lang="ru-RU" dirty="0" smtClean="0"/>
          </a:p>
        </p:txBody>
      </p:sp>
      <p:sp>
        <p:nvSpPr>
          <p:cNvPr id="16388" name="Text Box 5"/>
          <p:cNvSpPr txBox="1">
            <a:spLocks noChangeArrowheads="1"/>
          </p:cNvSpPr>
          <p:nvPr/>
        </p:nvSpPr>
        <p:spPr bwMode="auto">
          <a:xfrm>
            <a:off x="315170" y="6021288"/>
            <a:ext cx="8616742" cy="584775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b="1" dirty="0" smtClean="0">
                <a:latin typeface="Bahnschrift" panose="020B0502040204020203" pitchFamily="34" charset="0"/>
              </a:rPr>
              <a:t>Решение: </a:t>
            </a:r>
            <a:r>
              <a:rPr lang="ru-RU" sz="1400" b="1" dirty="0" smtClean="0"/>
              <a:t>Рекомендовать предоставить </a:t>
            </a:r>
            <a:r>
              <a:rPr lang="ru-RU" sz="1400" b="1" dirty="0"/>
              <a:t>разрешение на условно разрешенный вид использования земельного участка – запрашиваемый вид </a:t>
            </a:r>
            <a:r>
              <a:rPr lang="ru-RU" sz="1400" b="1" dirty="0" smtClean="0"/>
              <a:t>«</a:t>
            </a:r>
            <a:r>
              <a:rPr lang="ru-RU" sz="1400" b="1" smtClean="0"/>
              <a:t>Хранение автотранспорта (2.7.1)»</a:t>
            </a:r>
            <a:r>
              <a:rPr lang="ru-RU" b="1" smtClean="0"/>
              <a:t> </a:t>
            </a:r>
            <a:endParaRPr lang="ru-RU" dirty="0"/>
          </a:p>
        </p:txBody>
      </p:sp>
      <p:sp>
        <p:nvSpPr>
          <p:cNvPr id="16389" name="Text Box 6"/>
          <p:cNvSpPr txBox="1">
            <a:spLocks noChangeArrowheads="1"/>
          </p:cNvSpPr>
          <p:nvPr/>
        </p:nvSpPr>
        <p:spPr bwMode="auto">
          <a:xfrm>
            <a:off x="4899159" y="116632"/>
            <a:ext cx="4032754" cy="581025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b="1" dirty="0"/>
              <a:t>Фрагмент карты градостроительного </a:t>
            </a:r>
          </a:p>
          <a:p>
            <a:pPr algn="ctr"/>
            <a:r>
              <a:rPr lang="ru-RU" b="1" dirty="0"/>
              <a:t>зонирования</a:t>
            </a:r>
          </a:p>
        </p:txBody>
      </p:sp>
      <p:sp>
        <p:nvSpPr>
          <p:cNvPr id="16391" name="Rectangle 19"/>
          <p:cNvSpPr>
            <a:spLocks noChangeArrowheads="1"/>
          </p:cNvSpPr>
          <p:nvPr/>
        </p:nvSpPr>
        <p:spPr bwMode="auto">
          <a:xfrm>
            <a:off x="0" y="4349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16392" name="Rectangle 20"/>
          <p:cNvSpPr>
            <a:spLocks noChangeArrowheads="1"/>
          </p:cNvSpPr>
          <p:nvPr/>
        </p:nvSpPr>
        <p:spPr bwMode="auto">
          <a:xfrm>
            <a:off x="0" y="4349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288032" y="1775718"/>
            <a:ext cx="4572000" cy="107721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>
                <a:latin typeface="+mn-lt"/>
              </a:rPr>
              <a:t>Градостроительные регламенты в части видов разрешенного использования земельных участков и объектов капитального </a:t>
            </a:r>
            <a:r>
              <a:rPr lang="ru-RU" b="1" dirty="0" smtClean="0">
                <a:latin typeface="+mn-lt"/>
              </a:rPr>
              <a:t>строительства</a:t>
            </a:r>
            <a:endParaRPr lang="ru-RU" b="1" dirty="0">
              <a:latin typeface="+mn-lt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62644816"/>
              </p:ext>
            </p:extLst>
          </p:nvPr>
        </p:nvGraphicFramePr>
        <p:xfrm>
          <a:off x="327158" y="2931760"/>
          <a:ext cx="8576782" cy="3017520"/>
        </p:xfrm>
        <a:graphic>
          <a:graphicData uri="http://schemas.openxmlformats.org/drawingml/2006/table">
            <a:tbl>
              <a:tblPr firstRow="1" firstCol="1" bandRow="1"/>
              <a:tblGrid>
                <a:gridCol w="493800"/>
                <a:gridCol w="1528229"/>
                <a:gridCol w="2006789"/>
                <a:gridCol w="3168352"/>
                <a:gridCol w="1379612"/>
              </a:tblGrid>
              <a:tr h="244254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7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№</a:t>
                      </a:r>
                      <a:endParaRPr lang="ru-RU" sz="7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7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п.</a:t>
                      </a:r>
                      <a:endParaRPr lang="ru-RU" sz="7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587" marR="4558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700" b="1" i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Наименование территориальной зоны (код территориальной зоны)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587" marR="4558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700" b="1" i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Основные виды РИ (Код вида РИ)</a:t>
                      </a:r>
                      <a:endParaRPr lang="ru-RU" sz="7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587" marR="4558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700" b="1" i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Условно разрешенные виды РИ</a:t>
                      </a:r>
                      <a:endParaRPr lang="ru-RU" sz="7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700" b="1" i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(Код вида РИ)</a:t>
                      </a:r>
                      <a:endParaRPr lang="ru-RU" sz="7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587" marR="4558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700" b="1" i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Вспомогательные виды РИ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700" b="1" i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(Код вида РИ)</a:t>
                      </a:r>
                      <a:endParaRPr lang="ru-RU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587" marR="4558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</a:tr>
              <a:tr h="81418">
                <a:tc>
                  <a:txBody>
                    <a:bodyPr/>
                    <a:lstStyle/>
                    <a:p>
                      <a:pPr marL="140335" algn="just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x-none" sz="7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7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587" marR="4558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40335"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x-none" sz="7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7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587" marR="4558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40335"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x-none" sz="7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7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587" marR="4558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40335"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x-none" sz="7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7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587" marR="4558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40335"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x-none" sz="7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7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587" marR="4558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93049">
                <a:tc>
                  <a:txBody>
                    <a:bodyPr/>
                    <a:lstStyle/>
                    <a:p>
                      <a:pPr marL="0" lvl="0" indent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SzPts val="1200"/>
                        <a:buFont typeface="Times New Roman" panose="02020603050405020304" pitchFamily="18" charset="0"/>
                        <a:buNone/>
                      </a:pPr>
                      <a:r>
                        <a:rPr lang="ru-RU" sz="800" baseline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1.1</a:t>
                      </a:r>
                      <a:r>
                        <a:rPr lang="ru-RU" sz="800" baseline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800" baseline="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587" marR="4558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4">
                  <a:txBody>
                    <a:bodyPr/>
                    <a:lstStyle/>
                    <a:p>
                      <a:pPr marL="140335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800" b="1" baseline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Жилые зоны</a:t>
                      </a:r>
                      <a:endParaRPr lang="ru-RU" sz="800" baseline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587" marR="4558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074701">
                <a:tc>
                  <a:txBody>
                    <a:bodyPr/>
                    <a:lstStyle/>
                    <a:p>
                      <a:pPr marL="742950" lvl="1" indent="-285750" algn="l">
                        <a:spcBef>
                          <a:spcPts val="0"/>
                        </a:spcBef>
                        <a:spcAft>
                          <a:spcPts val="0"/>
                        </a:spcAft>
                        <a:buSzPts val="1200"/>
                        <a:buFont typeface="Times New Roman" panose="02020603050405020304" pitchFamily="18" charset="0"/>
                        <a:buAutoNum type="arabicPeriod"/>
                      </a:pPr>
                      <a:r>
                        <a:rPr lang="ru-RU" sz="800" baseline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800" baseline="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587" marR="4558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40335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900" baseline="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Зона застройки индивидуальными жилыми домами и ведения личного подсобного хозяйства (Жин)</a:t>
                      </a:r>
                      <a:endParaRPr lang="ru-RU" sz="900" baseline="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587" marR="4558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0" lang="ru-RU" sz="9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Для индивидуального жилищного строительства (2.1)</a:t>
                      </a:r>
                    </a:p>
                    <a:p>
                      <a:r>
                        <a:rPr kumimoji="0" lang="ru-RU" sz="9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Для ведения личного подсобного хозяйства (приусадебный земельный участок) (2.2)</a:t>
                      </a:r>
                    </a:p>
                    <a:p>
                      <a:r>
                        <a:rPr kumimoji="0" lang="ru-RU" sz="9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Блокированная жилая застройка (2.3)</a:t>
                      </a:r>
                      <a:r>
                        <a:rPr lang="x-none" sz="900" baseline="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baseline="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587" marR="4558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0" lang="ru-RU" sz="9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Малоэтажная многоквартирная жилая застройка (2.1.1)</a:t>
                      </a:r>
                    </a:p>
                    <a:p>
                      <a:r>
                        <a:rPr kumimoji="0" lang="ru-RU" sz="9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Обслуживание жилой застройки (2.7)</a:t>
                      </a:r>
                    </a:p>
                    <a:p>
                      <a:r>
                        <a:rPr kumimoji="0" lang="ru-RU" sz="900" u="sng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Хранение автотранспорта (2.7.1)</a:t>
                      </a:r>
                    </a:p>
                    <a:p>
                      <a:r>
                        <a:rPr kumimoji="0" lang="ru-RU" sz="9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Коммунальное обслуживание (3.1)</a:t>
                      </a:r>
                    </a:p>
                    <a:p>
                      <a:r>
                        <a:rPr kumimoji="0" lang="ru-RU" sz="9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Социальное обслуживание (3.2)</a:t>
                      </a:r>
                    </a:p>
                    <a:p>
                      <a:r>
                        <a:rPr kumimoji="0" lang="ru-RU" sz="9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Бытовое обслуживание (3.3)</a:t>
                      </a:r>
                    </a:p>
                    <a:p>
                      <a:r>
                        <a:rPr kumimoji="0" lang="ru-RU" sz="9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Здравоохранение (3.4)</a:t>
                      </a:r>
                    </a:p>
                    <a:p>
                      <a:r>
                        <a:rPr kumimoji="0" lang="ru-RU" sz="9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Амбулаторно-поликлиническое обслуживание (3.4.1)</a:t>
                      </a:r>
                    </a:p>
                    <a:p>
                      <a:r>
                        <a:rPr kumimoji="0" lang="ru-RU" sz="9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Дошкольное, начальное и среднее общее образование (3.5.1)</a:t>
                      </a:r>
                    </a:p>
                    <a:p>
                      <a:r>
                        <a:rPr kumimoji="0" lang="ru-RU" sz="9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Культурное развитие (3.6)</a:t>
                      </a:r>
                    </a:p>
                    <a:p>
                      <a:r>
                        <a:rPr kumimoji="0" lang="ru-RU" sz="9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Религиозное использование (3.7)</a:t>
                      </a:r>
                    </a:p>
                    <a:p>
                      <a:r>
                        <a:rPr kumimoji="0" lang="ru-RU" sz="9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Амбулаторное ветеринарное обслуживание (3.10.1)</a:t>
                      </a:r>
                    </a:p>
                    <a:p>
                      <a:r>
                        <a:rPr kumimoji="0" lang="ru-RU" sz="9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Деловое управление (4.1)</a:t>
                      </a:r>
                    </a:p>
                    <a:p>
                      <a:r>
                        <a:rPr kumimoji="0" lang="ru-RU" sz="9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Рынки (4.3)</a:t>
                      </a:r>
                    </a:p>
                    <a:p>
                      <a:r>
                        <a:rPr kumimoji="0" lang="ru-RU" sz="9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Магазины (4.4)</a:t>
                      </a:r>
                    </a:p>
                    <a:p>
                      <a:r>
                        <a:rPr kumimoji="0" lang="ru-RU" sz="9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Общественное питание (4.6)</a:t>
                      </a:r>
                    </a:p>
                    <a:p>
                      <a:r>
                        <a:rPr kumimoji="0" lang="ru-RU" sz="9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Обеспечение занятий спортом в помещениях (5.1.2)</a:t>
                      </a:r>
                    </a:p>
                    <a:p>
                      <a:r>
                        <a:rPr kumimoji="0" lang="ru-RU" sz="9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Площадки для занятий спортом (5.1.3)</a:t>
                      </a:r>
                      <a:endParaRPr lang="ru-RU" sz="900" baseline="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587" marR="4558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40335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800" baseline="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Не устанавливается</a:t>
                      </a:r>
                      <a:endParaRPr lang="ru-RU" sz="800" baseline="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587" marR="4558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pic>
        <p:nvPicPr>
          <p:cNvPr id="2050" name="Picture 2" descr="Безымянный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0027" r="59772"/>
          <a:stretch/>
        </p:blipFill>
        <p:spPr bwMode="auto">
          <a:xfrm>
            <a:off x="4899158" y="2204864"/>
            <a:ext cx="4032754" cy="5492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41000">
              <a:schemeClr val="accent1">
                <a:lumMod val="5000"/>
                <a:lumOff val="95000"/>
              </a:schemeClr>
            </a:gs>
            <a:gs pos="65000">
              <a:schemeClr val="accent1">
                <a:lumMod val="45000"/>
                <a:lumOff val="55000"/>
              </a:schemeClr>
            </a:gs>
            <a:gs pos="71000">
              <a:schemeClr val="accent1">
                <a:lumMod val="45000"/>
                <a:lumOff val="55000"/>
              </a:schemeClr>
            </a:gs>
            <a:gs pos="100000">
              <a:srgbClr val="6A9FE0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487363" y="2691458"/>
            <a:ext cx="8686800" cy="838200"/>
          </a:xfrm>
        </p:spPr>
        <p:txBody>
          <a:bodyPr>
            <a:noAutofit/>
            <a:scene3d>
              <a:camera prst="orthographicFront"/>
              <a:lightRig rig="threePt" dir="t"/>
            </a:scene3d>
            <a:sp3d extrusionH="57150">
              <a:bevelT w="69850" h="69850" prst="divot"/>
            </a:sp3d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8000" b="1" dirty="0" smtClean="0">
                <a:ln>
                  <a:gradFill>
                    <a:gsLst>
                      <a:gs pos="0">
                        <a:schemeClr val="accent1">
                          <a:lumMod val="5000"/>
                          <a:lumOff val="95000"/>
                        </a:schemeClr>
                      </a:gs>
                      <a:gs pos="74000">
                        <a:schemeClr val="accent1">
                          <a:lumMod val="45000"/>
                          <a:lumOff val="55000"/>
                        </a:schemeClr>
                      </a:gs>
                      <a:gs pos="83000">
                        <a:schemeClr val="accent1">
                          <a:lumMod val="45000"/>
                          <a:lumOff val="55000"/>
                        </a:schemeClr>
                      </a:gs>
                      <a:gs pos="100000">
                        <a:schemeClr val="accent1">
                          <a:lumMod val="30000"/>
                          <a:lumOff val="70000"/>
                        </a:schemeClr>
                      </a:gs>
                    </a:gsLst>
                    <a:lin ang="5400000" scaled="1"/>
                  </a:gra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0" stA="27000" endPos="55000" dir="5400000" sy="-90000" algn="bl" rotWithShape="0"/>
                </a:effectLst>
              </a:rPr>
              <a:t>Спасибо </a:t>
            </a:r>
            <a:br>
              <a:rPr lang="ru-RU" sz="8000" b="1" dirty="0" smtClean="0">
                <a:ln>
                  <a:gradFill>
                    <a:gsLst>
                      <a:gs pos="0">
                        <a:schemeClr val="accent1">
                          <a:lumMod val="5000"/>
                          <a:lumOff val="95000"/>
                        </a:schemeClr>
                      </a:gs>
                      <a:gs pos="74000">
                        <a:schemeClr val="accent1">
                          <a:lumMod val="45000"/>
                          <a:lumOff val="55000"/>
                        </a:schemeClr>
                      </a:gs>
                      <a:gs pos="83000">
                        <a:schemeClr val="accent1">
                          <a:lumMod val="45000"/>
                          <a:lumOff val="55000"/>
                        </a:schemeClr>
                      </a:gs>
                      <a:gs pos="100000">
                        <a:schemeClr val="accent1">
                          <a:lumMod val="30000"/>
                          <a:lumOff val="70000"/>
                        </a:schemeClr>
                      </a:gs>
                    </a:gsLst>
                    <a:lin ang="5400000" scaled="1"/>
                  </a:gra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0" stA="27000" endPos="55000" dir="5400000" sy="-90000" algn="bl" rotWithShape="0"/>
                </a:effectLst>
              </a:rPr>
            </a:br>
            <a:r>
              <a:rPr lang="ru-RU" sz="8000" b="1" dirty="0" smtClean="0">
                <a:ln>
                  <a:gradFill>
                    <a:gsLst>
                      <a:gs pos="0">
                        <a:schemeClr val="accent1">
                          <a:lumMod val="5000"/>
                          <a:lumOff val="95000"/>
                        </a:schemeClr>
                      </a:gs>
                      <a:gs pos="74000">
                        <a:schemeClr val="accent1">
                          <a:lumMod val="45000"/>
                          <a:lumOff val="55000"/>
                        </a:schemeClr>
                      </a:gs>
                      <a:gs pos="83000">
                        <a:schemeClr val="accent1">
                          <a:lumMod val="45000"/>
                          <a:lumOff val="55000"/>
                        </a:schemeClr>
                      </a:gs>
                      <a:gs pos="100000">
                        <a:schemeClr val="accent1">
                          <a:lumMod val="30000"/>
                          <a:lumOff val="70000"/>
                        </a:schemeClr>
                      </a:gs>
                    </a:gsLst>
                    <a:lin ang="5400000" scaled="1"/>
                  </a:gra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0" stA="27000" endPos="55000" dir="5400000" sy="-90000" algn="bl" rotWithShape="0"/>
                </a:effectLst>
              </a:rPr>
              <a:t>за </a:t>
            </a:r>
            <a:r>
              <a:rPr lang="ru-RU" sz="8000" b="1" dirty="0" smtClean="0">
                <a:ln>
                  <a:gradFill>
                    <a:gsLst>
                      <a:gs pos="0">
                        <a:schemeClr val="accent1">
                          <a:lumMod val="5000"/>
                          <a:lumOff val="95000"/>
                          <a:alpha val="93000"/>
                        </a:schemeClr>
                      </a:gs>
                      <a:gs pos="74000">
                        <a:schemeClr val="accent1">
                          <a:lumMod val="45000"/>
                          <a:lumOff val="55000"/>
                        </a:schemeClr>
                      </a:gs>
                      <a:gs pos="83000">
                        <a:schemeClr val="accent1">
                          <a:lumMod val="45000"/>
                          <a:lumOff val="55000"/>
                        </a:schemeClr>
                      </a:gs>
                      <a:gs pos="100000">
                        <a:schemeClr val="accent1">
                          <a:lumMod val="30000"/>
                          <a:lumOff val="70000"/>
                        </a:schemeClr>
                      </a:gs>
                    </a:gsLst>
                    <a:lin ang="5400000" scaled="1"/>
                  </a:gra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0" stA="27000" endPos="55000" dir="5400000" sy="-90000" algn="bl" rotWithShape="0"/>
                </a:effectLst>
              </a:rPr>
              <a:t>внимание</a:t>
            </a:r>
            <a:r>
              <a:rPr lang="ru-RU" sz="8000" b="1" dirty="0" smtClean="0">
                <a:ln>
                  <a:gradFill>
                    <a:gsLst>
                      <a:gs pos="0">
                        <a:schemeClr val="accent1">
                          <a:lumMod val="5000"/>
                          <a:lumOff val="95000"/>
                        </a:schemeClr>
                      </a:gs>
                      <a:gs pos="74000">
                        <a:schemeClr val="accent1">
                          <a:lumMod val="45000"/>
                          <a:lumOff val="55000"/>
                        </a:schemeClr>
                      </a:gs>
                      <a:gs pos="83000">
                        <a:schemeClr val="accent1">
                          <a:lumMod val="45000"/>
                          <a:lumOff val="55000"/>
                        </a:schemeClr>
                      </a:gs>
                      <a:gs pos="100000">
                        <a:schemeClr val="accent1">
                          <a:lumMod val="30000"/>
                          <a:lumOff val="70000"/>
                        </a:schemeClr>
                      </a:gs>
                    </a:gsLst>
                    <a:lin ang="5400000" scaled="1"/>
                  </a:gra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</a:rPr>
              <a:t>!</a:t>
            </a:r>
            <a:endParaRPr lang="ru-RU" sz="8000" b="1" dirty="0">
              <a:ln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48000" endA="300" endPos="55000" dir="5400000" sy="-90000" algn="bl" rotWithShape="0"/>
              </a:effectLst>
            </a:endParaRP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Классическая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4961</TotalTime>
  <Words>427</Words>
  <Application>Microsoft Office PowerPoint</Application>
  <PresentationFormat>Экран (4:3)</PresentationFormat>
  <Paragraphs>67</Paragraphs>
  <Slides>4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</vt:i4>
      </vt:variant>
    </vt:vector>
  </HeadingPairs>
  <TitlesOfParts>
    <vt:vector size="10" baseType="lpstr">
      <vt:lpstr>Arial</vt:lpstr>
      <vt:lpstr>Bahnschrift</vt:lpstr>
      <vt:lpstr>Calibri</vt:lpstr>
      <vt:lpstr>Times New Roman</vt:lpstr>
      <vt:lpstr>Wingdings 2</vt:lpstr>
      <vt:lpstr>Трек</vt:lpstr>
      <vt:lpstr>Презентация PowerPoint</vt:lpstr>
      <vt:lpstr>Презентация PowerPoint</vt:lpstr>
      <vt:lpstr>Презентация PowerPoint</vt:lpstr>
      <vt:lpstr>Спасибо  за внимание!</vt:lpstr>
    </vt:vector>
  </TitlesOfParts>
  <Company>Home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Спортивно-оздоровительный комплекс «Стадион»</dc:title>
  <dc:creator>Екатерина</dc:creator>
  <cp:lastModifiedBy>Cheremisova</cp:lastModifiedBy>
  <cp:revision>231</cp:revision>
  <dcterms:created xsi:type="dcterms:W3CDTF">2011-07-22T04:13:49Z</dcterms:created>
  <dcterms:modified xsi:type="dcterms:W3CDTF">2022-02-04T07:38:29Z</dcterms:modified>
</cp:coreProperties>
</file>