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</p:sldMasterIdLst>
  <p:notesMasterIdLst>
    <p:notesMasterId r:id="rId6"/>
  </p:notesMasterIdLst>
  <p:sldIdLst>
    <p:sldId id="293" r:id="rId2"/>
    <p:sldId id="309" r:id="rId3"/>
    <p:sldId id="317" r:id="rId4"/>
    <p:sldId id="291" r:id="rId5"/>
  </p:sldIdLst>
  <p:sldSz cx="9144000" cy="6858000" type="screen4x3"/>
  <p:notesSz cx="6888163" cy="100203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6">
          <p15:clr>
            <a:srgbClr val="A4A3A4"/>
          </p15:clr>
        </p15:guide>
        <p15:guide id="2" pos="216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  <a:srgbClr val="0099FF"/>
    <a:srgbClr val="008000"/>
    <a:srgbClr val="CC3300"/>
    <a:srgbClr val="FF5050"/>
    <a:srgbClr val="CC0099"/>
    <a:srgbClr val="FF33CC"/>
    <a:srgbClr val="33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86322" autoAdjust="0"/>
  </p:normalViewPr>
  <p:slideViewPr>
    <p:cSldViewPr>
      <p:cViewPr varScale="1">
        <p:scale>
          <a:sx n="107" d="100"/>
          <a:sy n="107" d="100"/>
        </p:scale>
        <p:origin x="33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3972" y="-96"/>
      </p:cViewPr>
      <p:guideLst>
        <p:guide orient="horz" pos="3156"/>
        <p:guide pos="216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B63AF82-C521-41BD-8970-98FA7B46FAC8}" type="datetimeFigureOut">
              <a:rPr lang="ru-RU"/>
              <a:pPr>
                <a:defRPr/>
              </a:pPr>
              <a:t>20.01.2022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10213" cy="45100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D8638E7-3C5E-43B4-96D5-C2EEE2FA29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1018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8638E7-3C5E-43B4-96D5-C2EEE2FA2920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5515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8638E7-3C5E-43B4-96D5-C2EEE2FA292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57761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069EEF-DE79-4225-B0B6-C2F71928B1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62323-835E-4C5C-9FDE-24EE109DD3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065463-E141-42BD-9799-F21B74B967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71CE2C-2F07-4C4F-9F36-FE3FDC68BF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3D7B7-C8D6-4636-BB9F-B7088EC0CB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C0632-9528-4A4A-871B-F97B52A573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/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E7F066-41EC-47A8-A4B8-60A189F0E5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E023A-EB88-410B-A421-1C8054725E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02B26-79C0-4005-8BEB-C91671777D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BB230C-50F5-41DF-93B0-B2076FFB53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09FEA-07AF-4628-8438-15FFDAFD3E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/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0ACAEEE4-CF2F-4EF5-A095-C9E4AD2E9F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2" r:id="rId4"/>
    <p:sldLayoutId id="2147483686" r:id="rId5"/>
    <p:sldLayoutId id="2147483681" r:id="rId6"/>
    <p:sldLayoutId id="2147483687" r:id="rId7"/>
    <p:sldLayoutId id="2147483688" r:id="rId8"/>
    <p:sldLayoutId id="2147483689" r:id="rId9"/>
    <p:sldLayoutId id="2147483680" r:id="rId10"/>
    <p:sldLayoutId id="214748369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АДМИНИСТРАЦИЯ ОРДЫНСКОГО РАЙОНА</a:t>
            </a: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28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КОМИССИЯ ПО ПОДГОТОВКЕ ПРОЕКТОВ ПРАВИЛ ЗЕМЛЕПОЛЬЗОВАНИЯ И ЗАСТРОЙКИ СЕЛЬСКИХ ПОСЕЛЕНИЙ, ВОПРОСАМ ГРАДОСТРОИТЕЛЬСТВА И ЗЕМЕЛЬНЫХ ОТНОШЕНИЙ ОРДЫНСКОГО РАЙОНА НОВОСИБИРСКОЙ ОБЛАСТИ</a:t>
            </a: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28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14338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638" y="333375"/>
            <a:ext cx="712787" cy="9826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06" t="3452" r="35417" b="48227"/>
          <a:stretch/>
        </p:blipFill>
        <p:spPr>
          <a:xfrm>
            <a:off x="5004048" y="1258650"/>
            <a:ext cx="2016224" cy="2118680"/>
          </a:xfrm>
          <a:prstGeom prst="rect">
            <a:avLst/>
          </a:prstGeom>
          <a:ln w="19050">
            <a:solidFill>
              <a:srgbClr val="FFC000"/>
            </a:solidFill>
          </a:ln>
        </p:spPr>
      </p:pic>
      <p:sp>
        <p:nvSpPr>
          <p:cNvPr id="15367" name="AutoShape 12"/>
          <p:cNvSpPr>
            <a:spLocks noChangeArrowheads="1"/>
          </p:cNvSpPr>
          <p:nvPr/>
        </p:nvSpPr>
        <p:spPr bwMode="auto">
          <a:xfrm rot="2499797">
            <a:off x="6133386" y="1481492"/>
            <a:ext cx="282920" cy="1338961"/>
          </a:xfrm>
          <a:prstGeom prst="downArrow">
            <a:avLst>
              <a:gd name="adj1" fmla="val 50000"/>
              <a:gd name="adj2" fmla="val 14236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62" name="Text Box 5"/>
          <p:cNvSpPr txBox="1">
            <a:spLocks noChangeArrowheads="1"/>
          </p:cNvSpPr>
          <p:nvPr/>
        </p:nvSpPr>
        <p:spPr bwMode="auto">
          <a:xfrm>
            <a:off x="447675" y="37623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88044" y="397429"/>
            <a:ext cx="4270731" cy="16004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Заявление № 1 от 10.01.2022</a:t>
            </a:r>
            <a:endParaRPr lang="ru-RU" sz="1400" b="1" dirty="0">
              <a:solidFill>
                <a:schemeClr val="tx1"/>
              </a:solidFill>
              <a:latin typeface="Bahnschrift" panose="020B0502040204020203" pitchFamily="34" charset="0"/>
            </a:endParaRPr>
          </a:p>
          <a:p>
            <a:r>
              <a:rPr lang="ru-RU" sz="1400" u="sng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Администрации Спиринского сельсовета Ордынского </a:t>
            </a:r>
            <a:r>
              <a:rPr lang="ru-RU" sz="1400" u="sng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района </a:t>
            </a:r>
            <a:r>
              <a:rPr lang="ru-RU" sz="1400" u="sng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Новосибирской области</a:t>
            </a:r>
          </a:p>
          <a:p>
            <a:r>
              <a:rPr lang="ru-RU" sz="1400" dirty="0" smtClean="0">
                <a:latin typeface="Bahnschrift" panose="020B0502040204020203" pitchFamily="34" charset="0"/>
              </a:rPr>
              <a:t>О предоставлении </a:t>
            </a:r>
            <a:r>
              <a:rPr lang="ru-RU" sz="1400" dirty="0">
                <a:latin typeface="Bahnschrift" panose="020B0502040204020203" pitchFamily="34" charset="0"/>
              </a:rPr>
              <a:t>разрешения на условно разрешенный вид использования земельного </a:t>
            </a:r>
            <a:r>
              <a:rPr lang="ru-RU" sz="1400" dirty="0" smtClean="0">
                <a:latin typeface="Bahnschrift" panose="020B0502040204020203" pitchFamily="34" charset="0"/>
              </a:rPr>
              <a:t>участка (запрашиваемый вид – «Коммунальное обслуживание (3.1)»</a:t>
            </a:r>
            <a:endParaRPr lang="ru-RU" sz="1400" dirty="0">
              <a:latin typeface="Bahnschrift" panose="020B0502040204020203" pitchFamily="34" charset="0"/>
            </a:endParaRPr>
          </a:p>
        </p:txBody>
      </p:sp>
      <p:sp>
        <p:nvSpPr>
          <p:cNvPr id="15364" name="Text Box 5"/>
          <p:cNvSpPr txBox="1">
            <a:spLocks noChangeArrowheads="1"/>
          </p:cNvSpPr>
          <p:nvPr/>
        </p:nvSpPr>
        <p:spPr bwMode="auto">
          <a:xfrm>
            <a:off x="183512" y="3212976"/>
            <a:ext cx="4676519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Bahnschrift" panose="020B0502040204020203" pitchFamily="34" charset="0"/>
              </a:rPr>
              <a:t>Земельный участок, образованный из кадастрового квартала 54:20:022920</a:t>
            </a:r>
          </a:p>
          <a:p>
            <a:r>
              <a:rPr lang="ru-RU" dirty="0" smtClean="0">
                <a:latin typeface="+mn-lt"/>
              </a:rPr>
              <a:t>площадь 72 кв.м.</a:t>
            </a:r>
          </a:p>
          <a:p>
            <a:r>
              <a:rPr lang="ru-RU" b="1" dirty="0" smtClean="0">
                <a:latin typeface="Bahnschrift" panose="020B0502040204020203" pitchFamily="34" charset="0"/>
              </a:rPr>
              <a:t>Местоположение:</a:t>
            </a:r>
            <a:r>
              <a:rPr lang="ru-RU" dirty="0" smtClean="0">
                <a:latin typeface="Bahnschrift" panose="020B0502040204020203" pitchFamily="34" charset="0"/>
              </a:rPr>
              <a:t> </a:t>
            </a:r>
            <a:r>
              <a:rPr lang="ru-RU" dirty="0" smtClean="0">
                <a:latin typeface="+mn-lt"/>
              </a:rPr>
              <a:t>Новосибирская область, р-н. Ордынский, с/с Спиринский, с. Спирино.</a:t>
            </a:r>
          </a:p>
          <a:p>
            <a:r>
              <a:rPr lang="ru-RU" b="1" dirty="0" smtClean="0">
                <a:latin typeface="Bahnschrift" panose="020B0502040204020203" pitchFamily="34" charset="0"/>
              </a:rPr>
              <a:t>Категория земель: </a:t>
            </a:r>
            <a:r>
              <a:rPr lang="ru-RU" dirty="0" smtClean="0">
                <a:latin typeface="+mn-lt"/>
              </a:rPr>
              <a:t>Земли населенных пунктов</a:t>
            </a:r>
          </a:p>
          <a:p>
            <a:endParaRPr lang="ru-RU" b="1" dirty="0"/>
          </a:p>
        </p:txBody>
      </p:sp>
      <p:sp>
        <p:nvSpPr>
          <p:cNvPr id="15365" name="Text Box 6"/>
          <p:cNvSpPr txBox="1">
            <a:spLocks noChangeArrowheads="1"/>
          </p:cNvSpPr>
          <p:nvPr/>
        </p:nvSpPr>
        <p:spPr bwMode="auto">
          <a:xfrm>
            <a:off x="183511" y="2141753"/>
            <a:ext cx="4625829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>
                <a:latin typeface="Bahnschrift" panose="020B0502040204020203" pitchFamily="34" charset="0"/>
              </a:rPr>
              <a:t>Предложение:</a:t>
            </a:r>
            <a:r>
              <a:rPr lang="ru-RU" dirty="0">
                <a:latin typeface="Bahnschrift" panose="020B0502040204020203" pitchFamily="34" charset="0"/>
              </a:rPr>
              <a:t> </a:t>
            </a:r>
            <a:r>
              <a:rPr lang="ru-RU" dirty="0" smtClean="0">
                <a:latin typeface="+mn-lt"/>
              </a:rPr>
              <a:t>О предоставлении разрешения на условно разрешенный вид использования земельного участка – запрашиваемый вид «Коммунальное обслуживание (3.1)»</a:t>
            </a:r>
            <a:endParaRPr lang="ru-RU" dirty="0">
              <a:latin typeface="+mn-lt"/>
            </a:endParaRPr>
          </a:p>
          <a:p>
            <a:endParaRPr lang="ru-RU" dirty="0"/>
          </a:p>
        </p:txBody>
      </p:sp>
      <p:sp>
        <p:nvSpPr>
          <p:cNvPr id="15366" name="Rectangle 17"/>
          <p:cNvSpPr>
            <a:spLocks noChangeArrowheads="1"/>
          </p:cNvSpPr>
          <p:nvPr/>
        </p:nvSpPr>
        <p:spPr bwMode="auto">
          <a:xfrm>
            <a:off x="0" y="1604963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5368" name="Rectangle 12"/>
          <p:cNvSpPr>
            <a:spLocks noChangeArrowheads="1"/>
          </p:cNvSpPr>
          <p:nvPr/>
        </p:nvSpPr>
        <p:spPr bwMode="auto">
          <a:xfrm>
            <a:off x="5029541" y="397430"/>
            <a:ext cx="3862938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с. Спирино Спиринский сельсовет </a:t>
            </a:r>
            <a:endParaRPr lang="ru-RU" b="1" dirty="0"/>
          </a:p>
          <a:p>
            <a:pPr algn="ctr"/>
            <a:r>
              <a:rPr lang="ru-RU" b="1" dirty="0"/>
              <a:t>Ордынский район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7172" y="5413816"/>
            <a:ext cx="8622445" cy="116955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 smtClean="0"/>
              <a:t>Публичные слушания назначены Постановлением </a:t>
            </a:r>
            <a:r>
              <a:rPr lang="ru-RU" sz="1400" dirty="0"/>
              <a:t>Главы Ордынского района </a:t>
            </a:r>
            <a:r>
              <a:rPr lang="ru-RU" sz="1400" dirty="0" smtClean="0"/>
              <a:t>от </a:t>
            </a:r>
            <a:r>
              <a:rPr lang="ru-RU" sz="1400" dirty="0" smtClean="0">
                <a:solidFill>
                  <a:schemeClr val="tx1"/>
                </a:solidFill>
              </a:rPr>
              <a:t>12.01.2022 </a:t>
            </a:r>
            <a:r>
              <a:rPr lang="ru-RU" sz="1400" dirty="0">
                <a:solidFill>
                  <a:schemeClr val="tx1"/>
                </a:solidFill>
              </a:rPr>
              <a:t>№ </a:t>
            </a:r>
            <a:r>
              <a:rPr lang="ru-RU" sz="1400" dirty="0" smtClean="0">
                <a:solidFill>
                  <a:schemeClr val="tx1"/>
                </a:solidFill>
              </a:rPr>
              <a:t>5. </a:t>
            </a:r>
            <a:r>
              <a:rPr lang="ru-RU" sz="1400" dirty="0"/>
              <a:t>Оповещение о назначении публичных слушаний было опубликовано в периодическом печатном издании органов местного самоуправления Ордынского района Новосибирской области «Ордынский Вестник» от </a:t>
            </a:r>
            <a:r>
              <a:rPr lang="ru-RU" sz="1400" dirty="0" smtClean="0">
                <a:solidFill>
                  <a:schemeClr val="tx1"/>
                </a:solidFill>
              </a:rPr>
              <a:t>17.01.2022 </a:t>
            </a:r>
            <a:r>
              <a:rPr lang="ru-RU" sz="1400" dirty="0">
                <a:solidFill>
                  <a:schemeClr val="tx1"/>
                </a:solidFill>
              </a:rPr>
              <a:t>№ </a:t>
            </a:r>
            <a:r>
              <a:rPr lang="ru-RU" sz="1400" dirty="0" smtClean="0">
                <a:solidFill>
                  <a:schemeClr val="tx1"/>
                </a:solidFill>
              </a:rPr>
              <a:t>525 </a:t>
            </a:r>
            <a:r>
              <a:rPr lang="ru-RU" sz="1400" dirty="0" smtClean="0"/>
              <a:t>и </a:t>
            </a:r>
            <a:r>
              <a:rPr lang="ru-RU" sz="1400" dirty="0"/>
              <a:t>на официальном сайте администрации Ордынского района Новосибирской области в информационно-телекоммуникационной сети «Интернет» </a:t>
            </a:r>
            <a:r>
              <a:rPr lang="ru-RU" sz="1400" dirty="0" smtClean="0"/>
              <a:t>(</a:t>
            </a:r>
            <a:r>
              <a:rPr lang="en-US" sz="1400" dirty="0"/>
              <a:t>https://ordynsk.nso.ru/page/2377</a:t>
            </a:r>
            <a:r>
              <a:rPr lang="ru-RU" sz="1400" dirty="0" smtClean="0"/>
              <a:t>).</a:t>
            </a:r>
            <a:endParaRPr lang="ru-RU" sz="1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4803" y="1258650"/>
            <a:ext cx="1938141" cy="2118680"/>
          </a:xfrm>
          <a:prstGeom prst="rect">
            <a:avLst/>
          </a:prstGeom>
          <a:ln w="19050">
            <a:solidFill>
              <a:srgbClr val="FFC000"/>
            </a:solidFill>
          </a:ln>
        </p:spPr>
      </p:pic>
      <p:sp>
        <p:nvSpPr>
          <p:cNvPr id="12" name="AutoShape 12"/>
          <p:cNvSpPr>
            <a:spLocks noChangeArrowheads="1"/>
          </p:cNvSpPr>
          <p:nvPr/>
        </p:nvSpPr>
        <p:spPr bwMode="auto">
          <a:xfrm rot="2499797">
            <a:off x="8118627" y="1704425"/>
            <a:ext cx="138984" cy="757683"/>
          </a:xfrm>
          <a:prstGeom prst="downArrow">
            <a:avLst>
              <a:gd name="adj1" fmla="val 50000"/>
              <a:gd name="adj2" fmla="val 14236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9158" y="917924"/>
            <a:ext cx="4032754" cy="2007020"/>
          </a:xfrm>
          <a:prstGeom prst="rect">
            <a:avLst/>
          </a:prstGeom>
          <a:ln w="12700">
            <a:solidFill>
              <a:srgbClr val="FFC000"/>
            </a:solidFill>
          </a:ln>
        </p:spPr>
      </p:pic>
      <p:sp>
        <p:nvSpPr>
          <p:cNvPr id="16385" name="Text Box 5"/>
          <p:cNvSpPr txBox="1">
            <a:spLocks noChangeArrowheads="1"/>
          </p:cNvSpPr>
          <p:nvPr/>
        </p:nvSpPr>
        <p:spPr bwMode="auto">
          <a:xfrm>
            <a:off x="447675" y="37623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6386" name="Text Box 3"/>
          <p:cNvSpPr txBox="1">
            <a:spLocks noChangeArrowheads="1"/>
          </p:cNvSpPr>
          <p:nvPr/>
        </p:nvSpPr>
        <p:spPr bwMode="auto">
          <a:xfrm>
            <a:off x="315170" y="116632"/>
            <a:ext cx="4363542" cy="132343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latin typeface="Bahnschrift" panose="020B0502040204020203" pitchFamily="34" charset="0"/>
              </a:rPr>
              <a:t>Правила землепользования и застройки </a:t>
            </a:r>
            <a:endParaRPr lang="ru-RU" b="1" dirty="0" smtClean="0">
              <a:latin typeface="Bahnschrift" panose="020B0502040204020203" pitchFamily="34" charset="0"/>
            </a:endParaRPr>
          </a:p>
          <a:p>
            <a:r>
              <a:rPr lang="ru-RU" b="1" dirty="0" smtClean="0">
                <a:latin typeface="Bahnschrift" panose="020B0502040204020203" pitchFamily="34" charset="0"/>
              </a:rPr>
              <a:t>Спиринского </a:t>
            </a:r>
            <a:r>
              <a:rPr lang="ru-RU" b="1" dirty="0">
                <a:latin typeface="Bahnschrift" panose="020B0502040204020203" pitchFamily="34" charset="0"/>
              </a:rPr>
              <a:t>сельсовета Ордынского района Новосибирской области</a:t>
            </a:r>
          </a:p>
          <a:p>
            <a:r>
              <a:rPr lang="ru-RU" dirty="0"/>
              <a:t>решение 30 сессии Совета депутатов Ордынского района от 19.12.2018 №</a:t>
            </a:r>
            <a:r>
              <a:rPr lang="ru-RU" dirty="0" smtClean="0"/>
              <a:t>220</a:t>
            </a:r>
          </a:p>
        </p:txBody>
      </p:sp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315170" y="6021288"/>
            <a:ext cx="8616742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latin typeface="Bahnschrift" panose="020B0502040204020203" pitchFamily="34" charset="0"/>
              </a:rPr>
              <a:t>Решение: </a:t>
            </a:r>
            <a:r>
              <a:rPr lang="ru-RU" sz="1400" b="1" dirty="0" smtClean="0"/>
              <a:t>Рекомендовать предоставить </a:t>
            </a:r>
            <a:r>
              <a:rPr lang="ru-RU" sz="1400" b="1" dirty="0"/>
              <a:t>разрешение на условно разрешенный вид использования земельного участка – запрашиваемый вид </a:t>
            </a:r>
            <a:r>
              <a:rPr lang="ru-RU" sz="1400" b="1" dirty="0" smtClean="0"/>
              <a:t>«Коммунальное обслуживание (3.1)»</a:t>
            </a:r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16389" name="Text Box 6"/>
          <p:cNvSpPr txBox="1">
            <a:spLocks noChangeArrowheads="1"/>
          </p:cNvSpPr>
          <p:nvPr/>
        </p:nvSpPr>
        <p:spPr bwMode="auto">
          <a:xfrm>
            <a:off x="4899159" y="116632"/>
            <a:ext cx="4032754" cy="5810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/>
              <a:t>Фрагмент карты градостроительного </a:t>
            </a:r>
          </a:p>
          <a:p>
            <a:pPr algn="ctr"/>
            <a:r>
              <a:rPr lang="ru-RU" b="1" dirty="0"/>
              <a:t>зонирования</a:t>
            </a:r>
          </a:p>
        </p:txBody>
      </p:sp>
      <p:sp>
        <p:nvSpPr>
          <p:cNvPr id="16391" name="Rectangle 19"/>
          <p:cNvSpPr>
            <a:spLocks noChangeArrowheads="1"/>
          </p:cNvSpPr>
          <p:nvPr/>
        </p:nvSpPr>
        <p:spPr bwMode="auto">
          <a:xfrm>
            <a:off x="0" y="43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6392" name="Rectangle 20"/>
          <p:cNvSpPr>
            <a:spLocks noChangeArrowheads="1"/>
          </p:cNvSpPr>
          <p:nvPr/>
        </p:nvSpPr>
        <p:spPr bwMode="auto">
          <a:xfrm>
            <a:off x="0" y="43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10941" y="1820877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+mn-lt"/>
              </a:rPr>
              <a:t>Градостроительные регламенты в части видов разрешенного использования земельных участков и объектов капитального </a:t>
            </a:r>
            <a:r>
              <a:rPr lang="ru-RU" b="1" dirty="0" smtClean="0">
                <a:latin typeface="+mn-lt"/>
              </a:rPr>
              <a:t>строительства</a:t>
            </a:r>
            <a:endParaRPr lang="ru-RU" b="1" dirty="0">
              <a:latin typeface="+mn-lt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667470"/>
              </p:ext>
            </p:extLst>
          </p:nvPr>
        </p:nvGraphicFramePr>
        <p:xfrm>
          <a:off x="327158" y="3140968"/>
          <a:ext cx="8576782" cy="2743200"/>
        </p:xfrm>
        <a:graphic>
          <a:graphicData uri="http://schemas.openxmlformats.org/drawingml/2006/table">
            <a:tbl>
              <a:tblPr firstRow="1" firstCol="1" bandRow="1"/>
              <a:tblGrid>
                <a:gridCol w="493800"/>
                <a:gridCol w="1528229"/>
                <a:gridCol w="2236506"/>
                <a:gridCol w="2749354"/>
                <a:gridCol w="1568893"/>
              </a:tblGrid>
              <a:tr h="24425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п.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территориальной зоны (код территориальной зоны)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Основные виды РИ (Код вида РИ)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Условно разрешенные виды РИ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(Код вида РИ)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Вспомогательные виды РИ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(Код вида РИ)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81418">
                <a:tc>
                  <a:txBody>
                    <a:bodyPr/>
                    <a:lstStyle/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7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0335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7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0335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7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0335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7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0335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7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3049">
                <a:tc>
                  <a:txBody>
                    <a:bodyPr/>
                    <a:lstStyle/>
                    <a:p>
                      <a:pPr marL="342900" lvl="0" indent="-34290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Times New Roman" panose="02020603050405020304" pitchFamily="18" charset="0"/>
                        <a:buAutoNum type="arabicPeriod"/>
                      </a:pPr>
                      <a:r>
                        <a:rPr lang="ru-RU" sz="800" baseline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 baseline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14033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800" b="1" baseline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Жилые зоны</a:t>
                      </a:r>
                      <a:endParaRPr lang="ru-RU" sz="800" baseline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74701">
                <a:tc>
                  <a:txBody>
                    <a:bodyPr/>
                    <a:lstStyle/>
                    <a:p>
                      <a:pPr marL="742950" lvl="1" indent="-28575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Times New Roman" panose="02020603050405020304" pitchFamily="18" charset="0"/>
                        <a:buAutoNum type="arabicPeriod"/>
                      </a:pPr>
                      <a:r>
                        <a:rPr lang="ru-RU" sz="800" baseline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 baseline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0335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800" baseline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Зона застройки индивидуальными жилыми домами и ведения личного подсобного хозяйства (Жин)</a:t>
                      </a:r>
                      <a:endParaRPr lang="ru-RU" sz="800" baseline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033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800" baseline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Для индивидуального жилищного строительства (2.1)</a:t>
                      </a:r>
                      <a:endParaRPr lang="ru-RU" sz="800" baseline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4033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800" baseline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Для ведения личного подсобного хозяйства (2.2)</a:t>
                      </a:r>
                      <a:endParaRPr lang="ru-RU" sz="800" baseline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4033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800" baseline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Блокированная жилая застройка (2.3)</a:t>
                      </a:r>
                      <a:endParaRPr lang="ru-RU" sz="800" baseline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4033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800" baseline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 baseline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Малоэтажная многоквартирная жилая застройка (2.1.1)</a:t>
                      </a:r>
                    </a:p>
                    <a:p>
                      <a:r>
                        <a:rPr kumimoji="0" lang="ru-RU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Объекты гаражного назначения (2.7.1) </a:t>
                      </a:r>
                    </a:p>
                    <a:p>
                      <a:r>
                        <a:rPr kumimoji="0" lang="ru-RU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Обслуживание жилой застройки (2.7)</a:t>
                      </a:r>
                    </a:p>
                    <a:p>
                      <a:r>
                        <a:rPr kumimoji="0" lang="ru-RU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Коммунальное обслуживание (3.1)</a:t>
                      </a:r>
                    </a:p>
                    <a:p>
                      <a:r>
                        <a:rPr kumimoji="0" lang="ru-RU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Социальное обслуживание (3.2)</a:t>
                      </a:r>
                    </a:p>
                    <a:p>
                      <a:r>
                        <a:rPr kumimoji="0" lang="ru-RU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Бытовое обслуживание (3.3)</a:t>
                      </a:r>
                    </a:p>
                    <a:p>
                      <a:r>
                        <a:rPr kumimoji="0" lang="ru-RU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Амбулаторно-поликлиническое обслуживание (3.4.1)</a:t>
                      </a:r>
                    </a:p>
                    <a:p>
                      <a:r>
                        <a:rPr kumimoji="0" lang="ru-RU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Дошкольное, начальное и среднее общее образование (3.5.1)</a:t>
                      </a:r>
                    </a:p>
                    <a:p>
                      <a:r>
                        <a:rPr kumimoji="0" lang="ru-RU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Культурное развитие (3.6)</a:t>
                      </a:r>
                    </a:p>
                    <a:p>
                      <a:r>
                        <a:rPr kumimoji="0" lang="ru-RU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Религиозное использование (3.7)</a:t>
                      </a:r>
                    </a:p>
                    <a:p>
                      <a:r>
                        <a:rPr kumimoji="0" lang="ru-RU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Амбулаторное ветеринарное обслуживание (3.10.1)</a:t>
                      </a:r>
                    </a:p>
                    <a:p>
                      <a:r>
                        <a:rPr kumimoji="0" lang="ru-RU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Деловое управление (4.1)</a:t>
                      </a:r>
                    </a:p>
                    <a:p>
                      <a:r>
                        <a:rPr kumimoji="0" lang="ru-RU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Рынки (4.3)</a:t>
                      </a:r>
                    </a:p>
                    <a:p>
                      <a:r>
                        <a:rPr kumimoji="0" lang="ru-RU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Магазины (4.4)</a:t>
                      </a:r>
                    </a:p>
                    <a:p>
                      <a:r>
                        <a:rPr kumimoji="0" lang="ru-RU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Общественное питание (4.6)</a:t>
                      </a:r>
                    </a:p>
                    <a:p>
                      <a:r>
                        <a:rPr kumimoji="0" lang="ru-RU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Гостиничное обслуживание (4.7)</a:t>
                      </a:r>
                    </a:p>
                    <a:p>
                      <a:r>
                        <a:rPr kumimoji="0" lang="ru-RU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Обслуживание автотранспорта (4.9)</a:t>
                      </a:r>
                    </a:p>
                    <a:p>
                      <a:pPr marL="14033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800" baseline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033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800" baseline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 устанавливается</a:t>
                      </a:r>
                      <a:endParaRPr lang="ru-RU" sz="800" baseline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403" name="AutoShape 29"/>
          <p:cNvSpPr>
            <a:spLocks noChangeArrowheads="1"/>
          </p:cNvSpPr>
          <p:nvPr/>
        </p:nvSpPr>
        <p:spPr bwMode="auto">
          <a:xfrm rot="2436092">
            <a:off x="7583140" y="973223"/>
            <a:ext cx="209678" cy="922185"/>
          </a:xfrm>
          <a:prstGeom prst="downArrow">
            <a:avLst>
              <a:gd name="adj1" fmla="val 50000"/>
              <a:gd name="adj2" fmla="val 14236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87363" y="2691458"/>
            <a:ext cx="8686800" cy="8382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9600" b="1" dirty="0" smtClean="0"/>
              <a:t>Спасибо за внимание!</a:t>
            </a:r>
            <a:endParaRPr lang="ru-RU" sz="9600" b="1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4916</TotalTime>
  <Words>412</Words>
  <Application>Microsoft Office PowerPoint</Application>
  <PresentationFormat>Экран (4:3)</PresentationFormat>
  <Paragraphs>63</Paragraphs>
  <Slides>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0" baseType="lpstr">
      <vt:lpstr>Arial</vt:lpstr>
      <vt:lpstr>Bahnschrift</vt:lpstr>
      <vt:lpstr>Calibri</vt:lpstr>
      <vt:lpstr>Times New Roman</vt:lpstr>
      <vt:lpstr>Wingdings 2</vt:lpstr>
      <vt:lpstr>Трек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Спортивно-оздоровительный комплекс «Стадион»</dc:title>
  <dc:creator>Екатерина</dc:creator>
  <cp:lastModifiedBy>Cheremisova</cp:lastModifiedBy>
  <cp:revision>220</cp:revision>
  <dcterms:created xsi:type="dcterms:W3CDTF">2011-07-22T04:13:49Z</dcterms:created>
  <dcterms:modified xsi:type="dcterms:W3CDTF">2022-01-20T01:31:00Z</dcterms:modified>
</cp:coreProperties>
</file>