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7"/>
  </p:notesMasterIdLst>
  <p:sldIdLst>
    <p:sldId id="293" r:id="rId2"/>
    <p:sldId id="309" r:id="rId3"/>
    <p:sldId id="317" r:id="rId4"/>
    <p:sldId id="318" r:id="rId5"/>
    <p:sldId id="291" r:id="rId6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FF66"/>
    <a:srgbClr val="0099FF"/>
    <a:srgbClr val="008000"/>
    <a:srgbClr val="FF5050"/>
    <a:srgbClr val="CC0099"/>
    <a:srgbClr val="FF33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86322" autoAdjust="0"/>
  </p:normalViewPr>
  <p:slideViewPr>
    <p:cSldViewPr>
      <p:cViewPr varScale="1">
        <p:scale>
          <a:sx n="116" d="100"/>
          <a:sy n="116" d="100"/>
        </p:scale>
        <p:origin x="121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972" y="-96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B63AF82-C521-41BD-8970-98FA7B46FAC8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8638E7-3C5E-43B4-96D5-C2EEE2FA2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101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638E7-3C5E-43B4-96D5-C2EEE2FA292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55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638E7-3C5E-43B4-96D5-C2EEE2FA292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7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69EEF-DE79-4225-B0B6-C2F71928B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2323-835E-4C5C-9FDE-24EE109DD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65463-E141-42BD-9799-F21B74B96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1CE2C-2F07-4C4F-9F36-FE3FDC68B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3D7B7-C8D6-4636-BB9F-B7088EC0C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0632-9528-4A4A-871B-F97B52A57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7F066-41EC-47A8-A4B8-60A189F0E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E023A-EB88-410B-A421-1C8054725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2B26-79C0-4005-8BEB-C91671777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B230C-50F5-41DF-93B0-B2076FFB5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9FEA-07AF-4628-8438-15FFDAFD3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ACAEEE4-CF2F-4EF5-A095-C9E4AD2E9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2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0" r:id="rId10"/>
    <p:sldLayoutId id="21474836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rdynsk.nso.ru/page/308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anose="020E0502030303020204" pitchFamily="34" charset="0"/>
              </a:rPr>
              <a:t>АДМИНИСТРАЦИЯ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anose="020E0502030303020204" pitchFamily="34" charset="0"/>
              </a:rPr>
              <a:t>ОРДЫНСКОГО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anose="020E0502030303020204" pitchFamily="34" charset="0"/>
              </a:rPr>
              <a:t>РАЙОНА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anose="020E0502030303020204" pitchFamily="34" charset="0"/>
              </a:rPr>
              <a:t>КОМИССИЯ ПО ПОДГОТОВКЕ ПРОЕКТОВ ПРАВИЛ ЗЕМЛЕПОЛЬЗОВАНИЯ И ЗАСТРОЙКИ СЕЛЬСКИХ ПОСЕЛЕНИЙ, ВОПРОСАМ ГРАДОСТРОИТЕЛЬСТВА И ЗЕМЕЛЬНЫХ ОТНОШЕНИЙ ОРДЫНСКОГО РАЙОНА НОВОСИБИРСКОЙ ОБЛАСТИ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33375"/>
            <a:ext cx="712787" cy="982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541" y="1062148"/>
            <a:ext cx="3862938" cy="2836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367" name="AutoShape 12"/>
          <p:cNvSpPr>
            <a:spLocks noChangeArrowheads="1"/>
          </p:cNvSpPr>
          <p:nvPr/>
        </p:nvSpPr>
        <p:spPr bwMode="auto">
          <a:xfrm rot="2499797">
            <a:off x="7077468" y="1394176"/>
            <a:ext cx="439798" cy="989365"/>
          </a:xfrm>
          <a:prstGeom prst="downArrow">
            <a:avLst>
              <a:gd name="adj1" fmla="val 50000"/>
              <a:gd name="adj2" fmla="val 1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447675" y="3762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88044" y="397429"/>
            <a:ext cx="4270731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Заявление № 4 от 23.03.2022</a:t>
            </a:r>
            <a:endParaRPr lang="ru-RU" sz="14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r>
              <a:rPr lang="ru-RU" sz="1400" u="sng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от </a:t>
            </a:r>
            <a:r>
              <a:rPr lang="ru-RU" sz="1400" u="sng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Сироша</a:t>
            </a:r>
            <a:r>
              <a:rPr lang="ru-RU" sz="1400" u="sng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Юрия Ивановича</a:t>
            </a:r>
          </a:p>
          <a:p>
            <a:r>
              <a:rPr lang="ru-RU" sz="1400" dirty="0" smtClean="0">
                <a:latin typeface="Bahnschrift" panose="020B0502040204020203" pitchFamily="34" charset="0"/>
              </a:rPr>
              <a:t>О предоставлении </a:t>
            </a:r>
            <a:r>
              <a:rPr lang="ru-RU" sz="1400" dirty="0">
                <a:latin typeface="Bahnschrift" panose="020B0502040204020203" pitchFamily="34" charset="0"/>
              </a:rPr>
              <a:t>разрешения на условно разрешенный вид использования земельного </a:t>
            </a:r>
            <a:r>
              <a:rPr lang="ru-RU" sz="1400" dirty="0" smtClean="0">
                <a:latin typeface="Bahnschrift" panose="020B0502040204020203" pitchFamily="34" charset="0"/>
              </a:rPr>
              <a:t>участка (запрашиваемый вид – «Гостиничное обслуживание (4.7)»</a:t>
            </a:r>
            <a:endParaRPr lang="ru-RU" sz="1400" dirty="0">
              <a:latin typeface="Bahnschrift" panose="020B0502040204020203" pitchFamily="34" charset="0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99031" y="3110304"/>
            <a:ext cx="467651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Кадастровый </a:t>
            </a:r>
            <a:r>
              <a:rPr lang="ru-RU" b="1" dirty="0">
                <a:latin typeface="+mn-lt"/>
              </a:rPr>
              <a:t>номер ЗУ: </a:t>
            </a:r>
            <a:r>
              <a:rPr lang="ru-RU" dirty="0">
                <a:latin typeface="+mn-lt"/>
              </a:rPr>
              <a:t>54:20:040803:19</a:t>
            </a:r>
            <a:endParaRPr lang="ru-RU" dirty="0" smtClean="0">
              <a:latin typeface="+mn-lt"/>
            </a:endParaRPr>
          </a:p>
          <a:p>
            <a:r>
              <a:rPr lang="ru-RU" b="1" dirty="0" smtClean="0">
                <a:latin typeface="+mn-lt"/>
              </a:rPr>
              <a:t>Площадь: </a:t>
            </a:r>
            <a:r>
              <a:rPr lang="ru-RU" dirty="0" smtClean="0">
                <a:latin typeface="+mn-lt"/>
              </a:rPr>
              <a:t>1100 кв.м.</a:t>
            </a:r>
          </a:p>
          <a:p>
            <a:r>
              <a:rPr lang="ru-RU" b="1" dirty="0" smtClean="0">
                <a:latin typeface="+mn-lt"/>
              </a:rPr>
              <a:t>Местоположение: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обл. Новосибирская, р-н Ордынский, с/с Нижнекаменский, д. Абрашино, пер. Кооперативный, </a:t>
            </a:r>
            <a:r>
              <a:rPr lang="ru-RU" dirty="0" smtClean="0">
                <a:latin typeface="+mn-lt"/>
              </a:rPr>
              <a:t>1а</a:t>
            </a:r>
          </a:p>
          <a:p>
            <a:r>
              <a:rPr lang="ru-RU" b="1" dirty="0" smtClean="0">
                <a:latin typeface="+mn-lt"/>
              </a:rPr>
              <a:t>Категория земель: </a:t>
            </a:r>
            <a:r>
              <a:rPr lang="ru-RU" dirty="0" smtClean="0">
                <a:latin typeface="+mn-lt"/>
              </a:rPr>
              <a:t>Земли населенных пунктов</a:t>
            </a:r>
          </a:p>
          <a:p>
            <a:r>
              <a:rPr lang="ru-RU" dirty="0" smtClean="0">
                <a:latin typeface="+mn-lt"/>
              </a:rPr>
              <a:t>Разрешенное использование: Для ведения личного подсобного хозяйства</a:t>
            </a:r>
          </a:p>
          <a:p>
            <a:endParaRPr lang="ru-RU" b="1" dirty="0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99031" y="1997682"/>
            <a:ext cx="462582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+mn-lt"/>
              </a:rPr>
              <a:t>Предложение:</a:t>
            </a: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О предоставлении разрешения на условно разрешенный вид использования земельного участка – запрашиваемый вид «Гостиничное обслуживание (4.7)»</a:t>
            </a:r>
            <a:endParaRPr lang="ru-RU" dirty="0">
              <a:latin typeface="+mn-lt"/>
            </a:endParaRPr>
          </a:p>
          <a:p>
            <a:endParaRPr lang="ru-RU" dirty="0"/>
          </a:p>
        </p:txBody>
      </p:sp>
      <p:sp>
        <p:nvSpPr>
          <p:cNvPr id="15366" name="Rectangle 17"/>
          <p:cNvSpPr>
            <a:spLocks noChangeArrowheads="1"/>
          </p:cNvSpPr>
          <p:nvPr/>
        </p:nvSpPr>
        <p:spPr bwMode="auto">
          <a:xfrm>
            <a:off x="0" y="160496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5029541" y="397430"/>
            <a:ext cx="386293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д</a:t>
            </a:r>
            <a:r>
              <a:rPr lang="ru-RU" b="1" dirty="0" smtClean="0"/>
              <a:t>. Абрашино </a:t>
            </a:r>
          </a:p>
          <a:p>
            <a:pPr algn="ctr"/>
            <a:r>
              <a:rPr lang="ru-RU" b="1" dirty="0" smtClean="0"/>
              <a:t>Нижнекаменского сельсовета </a:t>
            </a:r>
            <a:endParaRPr lang="ru-RU" b="1" dirty="0"/>
          </a:p>
          <a:p>
            <a:pPr algn="ctr"/>
            <a:r>
              <a:rPr lang="ru-RU" b="1" dirty="0" smtClean="0"/>
              <a:t>Ордынского района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7172" y="5413816"/>
            <a:ext cx="8622445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Публичные слушания назначены Постановлением </a:t>
            </a:r>
            <a:r>
              <a:rPr lang="ru-RU" sz="1400" dirty="0"/>
              <a:t>Главы Ордынского района </a:t>
            </a:r>
            <a:r>
              <a:rPr lang="ru-RU" sz="1400" dirty="0" smtClean="0"/>
              <a:t>от </a:t>
            </a:r>
            <a:r>
              <a:rPr lang="ru-RU" sz="1400" dirty="0" smtClean="0">
                <a:solidFill>
                  <a:schemeClr val="tx1"/>
                </a:solidFill>
              </a:rPr>
              <a:t>30.03.2022 № 376. </a:t>
            </a:r>
            <a:r>
              <a:rPr lang="ru-RU" sz="1400" dirty="0"/>
              <a:t>Оповещение о назначении публичных слушаний было опубликовано в периодическом печатном издании органов местного самоуправления Ордынского района Новосибирской области «Ордынский Вестник» </a:t>
            </a:r>
            <a:r>
              <a:rPr lang="ru-RU" sz="1400" dirty="0">
                <a:solidFill>
                  <a:schemeClr val="tx1"/>
                </a:solidFill>
              </a:rPr>
              <a:t>от </a:t>
            </a:r>
            <a:r>
              <a:rPr lang="ru-RU" sz="1400" dirty="0" smtClean="0">
                <a:solidFill>
                  <a:schemeClr val="tx1"/>
                </a:solidFill>
              </a:rPr>
              <a:t>31.03.2022 № 539 </a:t>
            </a:r>
            <a:r>
              <a:rPr lang="ru-RU" sz="1400" dirty="0" smtClean="0"/>
              <a:t>и </a:t>
            </a:r>
            <a:r>
              <a:rPr lang="ru-RU" sz="1400" dirty="0"/>
              <a:t>на официальном сайте администрации Ордынского района Новосибирской области в информационно-телекоммуникационной сети «Интернет» </a:t>
            </a:r>
            <a:r>
              <a:rPr lang="ru-RU" sz="1400" dirty="0" smtClean="0"/>
              <a:t>(</a:t>
            </a:r>
            <a:r>
              <a:rPr lang="en-US" sz="14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1400" dirty="0" smtClean="0">
                <a:solidFill>
                  <a:schemeClr val="tx1"/>
                </a:solidFill>
                <a:hlinkClick r:id="rId3"/>
              </a:rPr>
              <a:t>ordynsk.nso.ru/page/</a:t>
            </a:r>
            <a:r>
              <a:rPr lang="ru-RU" sz="1400" dirty="0" smtClean="0">
                <a:solidFill>
                  <a:schemeClr val="tx1"/>
                </a:solidFill>
                <a:hlinkClick r:id="rId3"/>
              </a:rPr>
              <a:t>3086</a:t>
            </a:r>
            <a:r>
              <a:rPr lang="ru-RU" sz="1400" dirty="0" smtClean="0"/>
              <a:t>).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895" y="1980933"/>
            <a:ext cx="3429852" cy="4511997"/>
          </a:xfrm>
          <a:prstGeom prst="rect">
            <a:avLst/>
          </a:prstGeom>
        </p:spPr>
      </p:pic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447675" y="3762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15170" y="116632"/>
            <a:ext cx="8505302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ahnschrift" panose="020B0502040204020203" pitchFamily="34" charset="0"/>
              </a:rPr>
              <a:t>Правила землепользования и застройки </a:t>
            </a:r>
            <a:endParaRPr lang="ru-RU" b="1" dirty="0" smtClean="0">
              <a:latin typeface="Bahnschrift" panose="020B0502040204020203" pitchFamily="34" charset="0"/>
            </a:endParaRPr>
          </a:p>
          <a:p>
            <a:pPr algn="ctr"/>
            <a:r>
              <a:rPr lang="ru-RU" b="1" dirty="0" smtClean="0">
                <a:latin typeface="Bahnschrift" panose="020B0502040204020203" pitchFamily="34" charset="0"/>
              </a:rPr>
              <a:t>Нижнекаменского сельсовета </a:t>
            </a:r>
            <a:r>
              <a:rPr lang="ru-RU" b="1" dirty="0">
                <a:latin typeface="Bahnschrift" panose="020B0502040204020203" pitchFamily="34" charset="0"/>
              </a:rPr>
              <a:t>Ордынского района Новосибирской </a:t>
            </a:r>
            <a:r>
              <a:rPr lang="ru-RU" b="1" dirty="0" smtClean="0">
                <a:latin typeface="Bahnschrift" panose="020B0502040204020203" pitchFamily="34" charset="0"/>
              </a:rPr>
              <a:t>области</a:t>
            </a:r>
          </a:p>
          <a:p>
            <a:pPr algn="ctr"/>
            <a:r>
              <a:rPr lang="ru-RU" dirty="0"/>
              <a:t>утверждены решением 30 сессии Совета депутатов Ордынского района Новосибирской области третьего созыва от 19.12.2018 № 220</a:t>
            </a:r>
            <a:endParaRPr lang="ru-RU" b="1" dirty="0">
              <a:latin typeface="Bahnschrift" panose="020B0502040204020203" pitchFamily="34" charset="0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2551444" y="1412776"/>
            <a:ext cx="4032754" cy="581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Фрагмент карты градостроительного </a:t>
            </a:r>
          </a:p>
          <a:p>
            <a:pPr algn="ctr"/>
            <a:r>
              <a:rPr lang="ru-RU" b="1" dirty="0"/>
              <a:t>зонирования</a:t>
            </a:r>
          </a:p>
        </p:txBody>
      </p:sp>
      <p:sp>
        <p:nvSpPr>
          <p:cNvPr id="16391" name="Rectangle 19"/>
          <p:cNvSpPr>
            <a:spLocks noChangeArrowheads="1"/>
          </p:cNvSpPr>
          <p:nvPr/>
        </p:nvSpPr>
        <p:spPr bwMode="auto">
          <a:xfrm>
            <a:off x="0" y="43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2" name="Rectangle 20"/>
          <p:cNvSpPr>
            <a:spLocks noChangeArrowheads="1"/>
          </p:cNvSpPr>
          <p:nvPr/>
        </p:nvSpPr>
        <p:spPr bwMode="auto">
          <a:xfrm>
            <a:off x="0" y="43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rot="14391526">
            <a:off x="3450155" y="2796816"/>
            <a:ext cx="439798" cy="989365"/>
          </a:xfrm>
          <a:prstGeom prst="downArrow">
            <a:avLst>
              <a:gd name="adj1" fmla="val 50000"/>
              <a:gd name="adj2" fmla="val 1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44083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/>
              <a:t>Градостроительные регламенты в части видов </a:t>
            </a:r>
            <a:endParaRPr lang="ru-RU" b="1" dirty="0" smtClean="0"/>
          </a:p>
          <a:p>
            <a:pPr algn="ctr"/>
            <a:r>
              <a:rPr lang="ru-RU" b="1" dirty="0" smtClean="0"/>
              <a:t>разрешенного </a:t>
            </a:r>
            <a:r>
              <a:rPr lang="ru-RU" b="1" dirty="0"/>
              <a:t>использования земельных участков </a:t>
            </a:r>
            <a:endParaRPr lang="ru-RU" b="1" dirty="0" smtClean="0"/>
          </a:p>
          <a:p>
            <a:pPr algn="ctr"/>
            <a:r>
              <a:rPr lang="ru-RU" b="1" dirty="0" smtClean="0"/>
              <a:t>и </a:t>
            </a:r>
            <a:r>
              <a:rPr lang="ru-RU" b="1" dirty="0"/>
              <a:t>объектов капитального строительства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37205"/>
              </p:ext>
            </p:extLst>
          </p:nvPr>
        </p:nvGraphicFramePr>
        <p:xfrm>
          <a:off x="251520" y="1621905"/>
          <a:ext cx="8576782" cy="2743199"/>
        </p:xfrm>
        <a:graphic>
          <a:graphicData uri="http://schemas.openxmlformats.org/drawingml/2006/table">
            <a:tbl>
              <a:tblPr firstRow="1" firstCol="1" bandRow="1"/>
              <a:tblGrid>
                <a:gridCol w="493800"/>
                <a:gridCol w="1528229"/>
                <a:gridCol w="2236506"/>
                <a:gridCol w="2749354"/>
                <a:gridCol w="1568893"/>
              </a:tblGrid>
              <a:tr h="3434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территориальной зоны (код территориальной зоны)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виды РИ (Код вида РИ)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Условно разрешенные виды РИ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(Код вида РИ)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Вспомогательные виды РИ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(Код вида РИ)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14483">
                <a:tc>
                  <a:txBody>
                    <a:bodyPr/>
                    <a:lstStyle/>
                    <a:p>
                      <a:pPr marL="14033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x-none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033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x-none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033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x-none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033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x-none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033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x-none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837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8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4033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b="1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Жилые зоны</a:t>
                      </a:r>
                      <a:endParaRPr lang="ru-RU" sz="8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4432">
                <a:tc>
                  <a:txBody>
                    <a:bodyPr/>
                    <a:lstStyle/>
                    <a:p>
                      <a:pPr marL="74295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8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033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Зона застройки индивидуальными жилыми домами и ведения личного подсобного хозяйства (Жин)</a:t>
                      </a:r>
                      <a:endParaRPr lang="ru-RU" sz="8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033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индивидуального жилищного строительства (2.1)</a:t>
                      </a:r>
                      <a:endParaRPr lang="ru-RU" sz="8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033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ведения личного подсобного хозяйства (2.2)</a:t>
                      </a:r>
                      <a:endParaRPr lang="ru-RU" sz="8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033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Блокированная жилая застройка (2.3)</a:t>
                      </a:r>
                      <a:endParaRPr lang="ru-RU" sz="8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033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x-non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Малоэтажная многоквартирная жилая застройка (2.1.1)</a:t>
                      </a:r>
                      <a:endParaRPr kumimoji="0"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x-non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Объекты гаражного назначения (2.7.1) </a:t>
                      </a:r>
                      <a:endParaRPr kumimoji="0"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x-non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Обслуживание жилой застройки (2.7)</a:t>
                      </a:r>
                      <a:endParaRPr kumimoji="0"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x-non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Коммунальное обслуживание (3.1)</a:t>
                      </a:r>
                      <a:endParaRPr kumimoji="0"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x-non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Социальное обслуживание (3.2)</a:t>
                      </a:r>
                      <a:endParaRPr kumimoji="0"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x-non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Бытовое обслуживание (3.3)</a:t>
                      </a:r>
                      <a:endParaRPr kumimoji="0"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x-non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Амбулаторно-поликлиническое обслуживание (3.4.1)</a:t>
                      </a:r>
                      <a:endParaRPr kumimoji="0"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x-non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Дошкольное, начальное и среднее общее образование (3.5.1)</a:t>
                      </a:r>
                      <a:endParaRPr kumimoji="0"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x-non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Культурное развитие (3.6)</a:t>
                      </a:r>
                      <a:endParaRPr kumimoji="0"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x-non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Религиозное использование (3.7)</a:t>
                      </a:r>
                      <a:endParaRPr kumimoji="0"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x-non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Амбулаторное ветеринарное обслуживание (3.10.1)</a:t>
                      </a:r>
                      <a:endParaRPr kumimoji="0"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x-non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Деловое управление (4.1)</a:t>
                      </a:r>
                      <a:endParaRPr kumimoji="0"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x-non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Рынки (4.3)</a:t>
                      </a:r>
                      <a:endParaRPr kumimoji="0"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x-non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Магазины (4.4)</a:t>
                      </a:r>
                      <a:endParaRPr kumimoji="0"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x-non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Общественное питание (4.6)</a:t>
                      </a:r>
                      <a:endParaRPr kumimoji="0"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Гостиничное обслуживание (4.7)</a:t>
                      </a:r>
                    </a:p>
                    <a:p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Обслуживание автотранспорта (4.9)</a:t>
                      </a:r>
                      <a:endParaRPr lang="ru-RU" sz="8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033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устанавливается</a:t>
                      </a:r>
                      <a:endParaRPr lang="ru-RU" sz="8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1520" y="4932457"/>
            <a:ext cx="8568952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Bahnschrift" panose="020B0502040204020203" pitchFamily="34" charset="0"/>
              </a:rPr>
              <a:t>Решение: </a:t>
            </a:r>
            <a:r>
              <a:rPr lang="ru-RU" sz="1400" b="1" dirty="0" smtClean="0"/>
              <a:t>Рекомендовать предоставить </a:t>
            </a:r>
            <a:r>
              <a:rPr lang="ru-RU" sz="1400" b="1" dirty="0"/>
              <a:t>разрешение на условно разрешенный вид использования земельного участка – запрашиваемый вид </a:t>
            </a:r>
            <a:r>
              <a:rPr lang="ru-RU" sz="1400" b="1" dirty="0" smtClean="0"/>
              <a:t>«Гостиничное обслуживание (4.7)»</a:t>
            </a:r>
            <a:r>
              <a:rPr lang="ru-RU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18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7363" y="2691458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9600" b="1" dirty="0" smtClean="0"/>
              <a:t>Спасибо за внимание!</a:t>
            </a:r>
            <a:endParaRPr lang="ru-RU" sz="96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4961</TotalTime>
  <Words>426</Words>
  <Application>Microsoft Office PowerPoint</Application>
  <PresentationFormat>Экран (4:3)</PresentationFormat>
  <Paragraphs>67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Bahnschrift</vt:lpstr>
      <vt:lpstr>Calibri</vt:lpstr>
      <vt:lpstr>Candara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Спортивно-оздоровительный комплекс «Стадион»</dc:title>
  <dc:creator>Екатерина</dc:creator>
  <cp:lastModifiedBy>Cheremisova</cp:lastModifiedBy>
  <cp:revision>234</cp:revision>
  <dcterms:created xsi:type="dcterms:W3CDTF">2011-07-22T04:13:49Z</dcterms:created>
  <dcterms:modified xsi:type="dcterms:W3CDTF">2022-04-05T10:26:20Z</dcterms:modified>
</cp:coreProperties>
</file>