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91" r:id="rId2"/>
  </p:sldMasterIdLst>
  <p:notesMasterIdLst>
    <p:notesMasterId r:id="rId9"/>
  </p:notesMasterIdLst>
  <p:sldIdLst>
    <p:sldId id="293" r:id="rId3"/>
    <p:sldId id="309" r:id="rId4"/>
    <p:sldId id="317" r:id="rId5"/>
    <p:sldId id="318" r:id="rId6"/>
    <p:sldId id="319" r:id="rId7"/>
    <p:sldId id="291" r:id="rId8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66FF66"/>
    <a:srgbClr val="0099FF"/>
    <a:srgbClr val="008000"/>
    <a:srgbClr val="FF5050"/>
    <a:srgbClr val="CC0099"/>
    <a:srgbClr val="FF33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86322" autoAdjust="0"/>
  </p:normalViewPr>
  <p:slideViewPr>
    <p:cSldViewPr>
      <p:cViewPr varScale="1">
        <p:scale>
          <a:sx n="116" d="100"/>
          <a:sy n="116" d="100"/>
        </p:scale>
        <p:origin x="121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972" y="-96"/>
      </p:cViewPr>
      <p:guideLst>
        <p:guide orient="horz" pos="3156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B63AF82-C521-41BD-8970-98FA7B46FAC8}" type="datetimeFigureOut">
              <a:rPr lang="ru-RU"/>
              <a:pPr>
                <a:defRPr/>
              </a:pPr>
              <a:t>31.05.2022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D8638E7-3C5E-43B4-96D5-C2EEE2FA2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101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638E7-3C5E-43B4-96D5-C2EEE2FA2920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55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638E7-3C5E-43B4-96D5-C2EEE2FA292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776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69EEF-DE79-4225-B0B6-C2F71928B1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62323-835E-4C5C-9FDE-24EE109DD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65463-E141-42BD-9799-F21B74B96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61069EEF-DE79-4225-B0B6-C2F71928B1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46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1CE2C-2F07-4C4F-9F36-FE3FDC68BF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99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3D7B7-C8D6-4636-BB9F-B7088EC0CB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003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1C0632-9528-4A4A-871B-F97B52A573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605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E7F066-41EC-47A8-A4B8-60A189F0E5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295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023A-EB88-410B-A421-1C8054725E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551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02B26-79C0-4005-8BEB-C91671777D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283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B230C-50F5-41DF-93B0-B2076FFB53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705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1CE2C-2F07-4C4F-9F36-FE3FDC68B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09FEA-07AF-4628-8438-15FFDAFD3E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657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AEEE4-CF2F-4EF5-A095-C9E4AD2E9F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177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AEEE4-CF2F-4EF5-A095-C9E4AD2E9F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6460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AEEE4-CF2F-4EF5-A095-C9E4AD2E9F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9126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AEEE4-CF2F-4EF5-A095-C9E4AD2E9F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1175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AEEE4-CF2F-4EF5-A095-C9E4AD2E9F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3341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AEEE4-CF2F-4EF5-A095-C9E4AD2E9F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4567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162323-835E-4C5C-9FDE-24EE109DD3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7479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65463-E141-42BD-9799-F21B74B967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825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3D7B7-C8D6-4636-BB9F-B7088EC0C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C0632-9528-4A4A-871B-F97B52A57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7F066-41EC-47A8-A4B8-60A189F0E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E023A-EB88-410B-A421-1C8054725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02B26-79C0-4005-8BEB-C91671777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B230C-50F5-41DF-93B0-B2076FFB5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09FEA-07AF-4628-8438-15FFDAFD3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ACAEEE4-CF2F-4EF5-A095-C9E4AD2E9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2" r:id="rId4"/>
    <p:sldLayoutId id="2147483686" r:id="rId5"/>
    <p:sldLayoutId id="2147483681" r:id="rId6"/>
    <p:sldLayoutId id="2147483687" r:id="rId7"/>
    <p:sldLayoutId id="2147483688" r:id="rId8"/>
    <p:sldLayoutId id="2147483689" r:id="rId9"/>
    <p:sldLayoutId id="2147483680" r:id="rId10"/>
    <p:sldLayoutId id="21474836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0ACAEEE4-CF2F-4EF5-A095-C9E4AD2E9F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17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/>
          </p:cNvSpPr>
          <p:nvPr>
            <p:ph type="body" idx="4294967295"/>
          </p:nvPr>
        </p:nvSpPr>
        <p:spPr>
          <a:xfrm>
            <a:off x="683568" y="1554163"/>
            <a:ext cx="7776864" cy="4525962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АДМИНИСТРАЦИЯ ОРДЫНСКОГО РАЙОНА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КОМИССИЯ ПО ПОДГОТОВКЕ ПРОЕКТОВ ПРАВИЛ ЗЕМЛЕПОЛЬЗОВАНИЯ И ЗАСТРОЙКИ СЕЛЬСКИХ ПОСЕЛЕНИЙ, ВОПРОСАМ ГРАДОСТРОИТЕЛЬСТВА И ЗЕМЕЛЬНЫХ ОТНОШЕНИЙ ОРДЫНСКОГО РАЙОНА НОВОСИБИРСКОЙ ОБЛАСТИ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333375"/>
            <a:ext cx="712787" cy="982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541" y="1147406"/>
            <a:ext cx="3862938" cy="3433722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15367" name="AutoShape 12"/>
          <p:cNvSpPr>
            <a:spLocks noChangeArrowheads="1"/>
          </p:cNvSpPr>
          <p:nvPr/>
        </p:nvSpPr>
        <p:spPr bwMode="auto">
          <a:xfrm rot="2499797">
            <a:off x="6996496" y="1745435"/>
            <a:ext cx="479599" cy="1194185"/>
          </a:xfrm>
          <a:prstGeom prst="downArrow">
            <a:avLst>
              <a:gd name="adj1" fmla="val 50000"/>
              <a:gd name="adj2" fmla="val 1423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447675" y="3762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88044" y="188640"/>
            <a:ext cx="4270731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Заявление № 2 от 11.05.2022</a:t>
            </a:r>
            <a:endParaRPr lang="ru-RU" sz="1400" b="1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От </a:t>
            </a:r>
            <a:r>
              <a:rPr lang="ru-RU" sz="1400" u="sng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Нартова Евгения Витальевича</a:t>
            </a:r>
          </a:p>
          <a:p>
            <a:r>
              <a:rPr lang="ru-RU" sz="1400" dirty="0" smtClean="0">
                <a:latin typeface="Bahnschrift" panose="020B0502040204020203" pitchFamily="34" charset="0"/>
              </a:rPr>
              <a:t>О предоставлении </a:t>
            </a:r>
            <a:r>
              <a:rPr lang="ru-RU" sz="1400" dirty="0">
                <a:latin typeface="Bahnschrift" panose="020B0502040204020203" pitchFamily="34" charset="0"/>
              </a:rPr>
              <a:t>разрешения на </a:t>
            </a:r>
            <a:r>
              <a:rPr lang="ru-RU" sz="1400" dirty="0" smtClean="0">
                <a:latin typeface="Bahnschrift" panose="020B0502040204020203" pitchFamily="34" charset="0"/>
              </a:rPr>
              <a:t>отклонение от предельных параметров разрешенного строительства, реконструкции объектов капитального строительства</a:t>
            </a:r>
            <a:endParaRPr lang="ru-RU" sz="1400" dirty="0">
              <a:latin typeface="Bahnschrift" panose="020B0502040204020203" pitchFamily="34" charset="0"/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288044" y="1916832"/>
            <a:ext cx="4270731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latin typeface="+mn-lt"/>
              </a:rPr>
              <a:t>Предложение: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О предоставлении разрешения на отклонение от предельных </a:t>
            </a:r>
            <a:r>
              <a:rPr lang="ru-RU" sz="1200" dirty="0">
                <a:latin typeface="+mn-lt"/>
              </a:rPr>
              <a:t>параметров разрешенного строительства, реконструкции объектов капитального </a:t>
            </a:r>
            <a:r>
              <a:rPr lang="ru-RU" sz="1200" dirty="0" smtClean="0">
                <a:latin typeface="+mn-lt"/>
              </a:rPr>
              <a:t>строительства в части уменьшения минимального отступа от каждой из сторон земельного участка до зданий, строений и сооружений с 3 м до 0 м.</a:t>
            </a:r>
            <a:endParaRPr lang="ru-RU" dirty="0"/>
          </a:p>
        </p:txBody>
      </p:sp>
      <p:sp>
        <p:nvSpPr>
          <p:cNvPr id="15366" name="Rectangle 17"/>
          <p:cNvSpPr>
            <a:spLocks noChangeArrowheads="1"/>
          </p:cNvSpPr>
          <p:nvPr/>
        </p:nvSpPr>
        <p:spPr bwMode="auto">
          <a:xfrm>
            <a:off x="0" y="1604963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5029541" y="397430"/>
            <a:ext cx="3862938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с. Спирино Спиринского сельсовета </a:t>
            </a:r>
            <a:endParaRPr lang="ru-RU" b="1" dirty="0"/>
          </a:p>
          <a:p>
            <a:pPr algn="ctr"/>
            <a:r>
              <a:rPr lang="ru-RU" b="1" dirty="0" smtClean="0"/>
              <a:t>Ордынского района</a:t>
            </a:r>
            <a:endParaRPr lang="ru-RU" b="1" dirty="0"/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288044" y="3269302"/>
            <a:ext cx="4270731" cy="18158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 smtClean="0">
                <a:latin typeface="+mn-lt"/>
              </a:rPr>
              <a:t>Кадастровый номер ЗУ: </a:t>
            </a:r>
            <a:r>
              <a:rPr lang="ru-RU" sz="1200" dirty="0" smtClean="0">
                <a:latin typeface="+mn-lt"/>
              </a:rPr>
              <a:t>54:20:022920:180</a:t>
            </a:r>
          </a:p>
          <a:p>
            <a:r>
              <a:rPr lang="ru-RU" sz="1200" b="1" dirty="0" smtClean="0">
                <a:latin typeface="+mn-lt"/>
              </a:rPr>
              <a:t>Площадь: </a:t>
            </a:r>
            <a:r>
              <a:rPr lang="ru-RU" sz="1200" dirty="0" smtClean="0">
                <a:latin typeface="+mn-lt"/>
              </a:rPr>
              <a:t>400 кв.м.</a:t>
            </a:r>
          </a:p>
          <a:p>
            <a:r>
              <a:rPr lang="ru-RU" sz="1200" b="1" dirty="0">
                <a:latin typeface="+mn-lt"/>
              </a:rPr>
              <a:t>Категория земель: </a:t>
            </a:r>
            <a:r>
              <a:rPr lang="ru-RU" sz="1200" dirty="0">
                <a:latin typeface="+mn-lt"/>
              </a:rPr>
              <a:t>Земли населенных пунктов</a:t>
            </a:r>
          </a:p>
          <a:p>
            <a:r>
              <a:rPr lang="ru-RU" sz="1200" b="1" dirty="0">
                <a:latin typeface="+mn-lt"/>
              </a:rPr>
              <a:t>Разрешенное использование: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Магазины (4.4)</a:t>
            </a:r>
            <a:endParaRPr lang="ru-RU" sz="1200" dirty="0">
              <a:latin typeface="+mn-lt"/>
            </a:endParaRPr>
          </a:p>
          <a:p>
            <a:r>
              <a:rPr lang="ru-RU" sz="1200" b="1" dirty="0" smtClean="0">
                <a:latin typeface="+mn-lt"/>
              </a:rPr>
              <a:t>Местоположение:</a:t>
            </a:r>
            <a:r>
              <a:rPr lang="ru-RU" sz="1200" dirty="0" smtClean="0">
                <a:latin typeface="+mn-lt"/>
              </a:rPr>
              <a:t> </a:t>
            </a:r>
            <a:r>
              <a:rPr lang="ru-RU" sz="1200" dirty="0">
                <a:latin typeface="+mn-lt"/>
              </a:rPr>
              <a:t>Российская Федерация, Новосибирская область, муниципальный район Ордынский, сельское поселение Спиринский сельсовет, село Спирино, улица Ленина, земельный участок </a:t>
            </a:r>
            <a:r>
              <a:rPr lang="ru-RU" sz="1200" dirty="0" smtClean="0">
                <a:latin typeface="+mn-lt"/>
              </a:rPr>
              <a:t>76а</a:t>
            </a:r>
          </a:p>
          <a:p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8044" y="5368818"/>
            <a:ext cx="8622445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Публичные слушания назначены Постановлением </a:t>
            </a:r>
            <a:r>
              <a:rPr lang="ru-RU" sz="1400" dirty="0">
                <a:solidFill>
                  <a:schemeClr val="tx1"/>
                </a:solidFill>
              </a:rPr>
              <a:t>Главы Ордынского района </a:t>
            </a:r>
            <a:r>
              <a:rPr lang="ru-RU" sz="1400" dirty="0" smtClean="0">
                <a:solidFill>
                  <a:schemeClr val="tx1"/>
                </a:solidFill>
              </a:rPr>
              <a:t>от 16.05.2022 № 598. </a:t>
            </a:r>
            <a:r>
              <a:rPr lang="ru-RU" sz="1400" dirty="0">
                <a:solidFill>
                  <a:schemeClr val="tx1"/>
                </a:solidFill>
              </a:rPr>
              <a:t>Оповещение о назначении публичных слушаний было опубликовано в периодическом печатном издании органов местного самоуправления Ордынского района Новосибирской области «Ордынский Вестник» № 548 от 19.05.2022 </a:t>
            </a:r>
            <a:r>
              <a:rPr lang="ru-RU" sz="1400" dirty="0" smtClean="0">
                <a:solidFill>
                  <a:schemeClr val="tx1"/>
                </a:solidFill>
              </a:rPr>
              <a:t>и </a:t>
            </a:r>
            <a:r>
              <a:rPr lang="ru-RU" sz="1400" dirty="0">
                <a:solidFill>
                  <a:schemeClr val="tx1"/>
                </a:solidFill>
              </a:rPr>
              <a:t>на официальном сайте администрации Ордынского района Новосибирской области в информационно-телекоммуникационной сети «Интернет» </a:t>
            </a:r>
            <a:r>
              <a:rPr lang="ru-RU" sz="1400" dirty="0" smtClean="0">
                <a:solidFill>
                  <a:schemeClr val="tx1"/>
                </a:solidFill>
              </a:rPr>
              <a:t>(</a:t>
            </a:r>
            <a:r>
              <a:rPr lang="en-US" sz="1400" dirty="0">
                <a:solidFill>
                  <a:schemeClr val="tx1"/>
                </a:solidFill>
              </a:rPr>
              <a:t>http://</a:t>
            </a:r>
            <a:r>
              <a:rPr lang="en-US" sz="1400" dirty="0" smtClean="0">
                <a:solidFill>
                  <a:schemeClr val="tx1"/>
                </a:solidFill>
              </a:rPr>
              <a:t>ordynsk.nso.ru/page/2273</a:t>
            </a:r>
            <a:r>
              <a:rPr lang="ru-RU" sz="1400" dirty="0" smtClean="0">
                <a:solidFill>
                  <a:schemeClr val="tx1"/>
                </a:solidFill>
              </a:rPr>
              <a:t>).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892480"/>
            <a:ext cx="4032754" cy="2007020"/>
          </a:xfrm>
          <a:prstGeom prst="rect">
            <a:avLst/>
          </a:prstGeom>
          <a:ln w="12700">
            <a:solidFill>
              <a:srgbClr val="FFC000"/>
            </a:solidFill>
          </a:ln>
        </p:spPr>
      </p:pic>
      <p:sp>
        <p:nvSpPr>
          <p:cNvPr id="16385" name="Text Box 5"/>
          <p:cNvSpPr txBox="1">
            <a:spLocks noChangeArrowheads="1"/>
          </p:cNvSpPr>
          <p:nvPr/>
        </p:nvSpPr>
        <p:spPr bwMode="auto">
          <a:xfrm>
            <a:off x="447675" y="3762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315170" y="116632"/>
            <a:ext cx="3896790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Bahnschrift" panose="020B0502040204020203" pitchFamily="34" charset="0"/>
              </a:rPr>
              <a:t>Правила землепользования и застройки </a:t>
            </a:r>
            <a:endParaRPr lang="ru-RU" b="1" dirty="0" smtClean="0">
              <a:latin typeface="Bahnschrift" panose="020B0502040204020203" pitchFamily="34" charset="0"/>
            </a:endParaRPr>
          </a:p>
          <a:p>
            <a:pPr algn="ctr"/>
            <a:r>
              <a:rPr lang="ru-RU" b="1" dirty="0" smtClean="0">
                <a:latin typeface="Bahnschrift" panose="020B0502040204020203" pitchFamily="34" charset="0"/>
              </a:rPr>
              <a:t>Спиринского </a:t>
            </a:r>
            <a:r>
              <a:rPr lang="ru-RU" b="1" dirty="0">
                <a:latin typeface="Bahnschrift" panose="020B0502040204020203" pitchFamily="34" charset="0"/>
              </a:rPr>
              <a:t>сельсовета Ордынского района Новосибирской области</a:t>
            </a:r>
          </a:p>
          <a:p>
            <a:pPr algn="ctr"/>
            <a:r>
              <a:rPr lang="ru-RU" dirty="0"/>
              <a:t>решение 30 сессии Совета депутатов Ордынского района от 19.12.2018 №</a:t>
            </a:r>
            <a:r>
              <a:rPr lang="ru-RU" dirty="0" smtClean="0"/>
              <a:t>220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4788024" y="144462"/>
            <a:ext cx="4032754" cy="581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Фрагмент карты градостроительного </a:t>
            </a:r>
          </a:p>
          <a:p>
            <a:pPr algn="ctr"/>
            <a:r>
              <a:rPr lang="ru-RU" b="1" dirty="0"/>
              <a:t>зонирования</a:t>
            </a:r>
          </a:p>
        </p:txBody>
      </p:sp>
      <p:sp>
        <p:nvSpPr>
          <p:cNvPr id="16391" name="Rectangle 19"/>
          <p:cNvSpPr>
            <a:spLocks noChangeArrowheads="1"/>
          </p:cNvSpPr>
          <p:nvPr/>
        </p:nvSpPr>
        <p:spPr bwMode="auto">
          <a:xfrm>
            <a:off x="0" y="43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2" name="Rectangle 20"/>
          <p:cNvSpPr>
            <a:spLocks noChangeArrowheads="1"/>
          </p:cNvSpPr>
          <p:nvPr/>
        </p:nvSpPr>
        <p:spPr bwMode="auto">
          <a:xfrm>
            <a:off x="0" y="43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3" name="AutoShape 29"/>
          <p:cNvSpPr>
            <a:spLocks noChangeArrowheads="1"/>
          </p:cNvSpPr>
          <p:nvPr/>
        </p:nvSpPr>
        <p:spPr bwMode="auto">
          <a:xfrm rot="2436092">
            <a:off x="7511132" y="1020184"/>
            <a:ext cx="209678" cy="922185"/>
          </a:xfrm>
          <a:prstGeom prst="downArrow">
            <a:avLst>
              <a:gd name="adj1" fmla="val 50000"/>
              <a:gd name="adj2" fmla="val 1423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5170" y="3429000"/>
            <a:ext cx="850560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+mn-lt"/>
              </a:rPr>
              <a:t>Предельные (минимальные и (или) максимальные) размеры земельных участков и предельные параметры разрешенного строительства, реконструкции объектов капитального строительства</a:t>
            </a:r>
            <a:endParaRPr lang="ru-RU" b="1" dirty="0">
              <a:latin typeface="+mn-lt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00275"/>
              </p:ext>
            </p:extLst>
          </p:nvPr>
        </p:nvGraphicFramePr>
        <p:xfrm>
          <a:off x="326504" y="4365104"/>
          <a:ext cx="8524667" cy="167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761"/>
                <a:gridCol w="3089470"/>
                <a:gridCol w="710308"/>
                <a:gridCol w="673712"/>
                <a:gridCol w="792088"/>
                <a:gridCol w="720080"/>
                <a:gridCol w="720080"/>
                <a:gridCol w="792088"/>
                <a:gridCol w="720080"/>
              </a:tblGrid>
              <a:tr h="28835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Наименование территориальной зоны (код)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предельные (минимальные и (или) максимальные) размеры земельных участков и предельные параметры разрешенного строительства, реконструкции объектов капитального строительства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7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S min, (га)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S max, (га)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Отступ min, (м)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Этаж min, (ед.)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Этаж max, (ед.)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Процент застройки min, (процент)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Процент застройки max, (процент)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41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179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i="0" dirty="0">
                          <a:solidFill>
                            <a:schemeClr val="tx1"/>
                          </a:solidFill>
                          <a:effectLst/>
                        </a:rPr>
                        <a:t>Жилые зоны</a:t>
                      </a:r>
                      <a:endParaRPr lang="ru-RU" sz="105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359">
                <a:tc>
                  <a:txBody>
                    <a:bodyPr/>
                    <a:lstStyle/>
                    <a:p>
                      <a:pPr marL="742950" lvl="1" indent="-28575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i="0" dirty="0">
                          <a:solidFill>
                            <a:schemeClr val="tx1"/>
                          </a:solidFill>
                          <a:effectLst/>
                        </a:rPr>
                        <a:t>Зона застройки индивидуальными жилыми домами и ведения личного подсобного хозяйства (Жин)</a:t>
                      </a:r>
                      <a:endParaRPr lang="ru-RU" sz="105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0,04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0,15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24744"/>
            <a:ext cx="5989865" cy="4968552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547665" y="260648"/>
            <a:ext cx="5989864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b="1" dirty="0" smtClean="0"/>
              <a:t>Согласие владельца смежного участка </a:t>
            </a:r>
          </a:p>
          <a:p>
            <a:pPr algn="ctr"/>
            <a:r>
              <a:rPr lang="ru-RU" sz="1800" b="1" dirty="0" smtClean="0"/>
              <a:t>(кадастровый номер земельного участка 54:20:022920:13)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295189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403648" y="1844824"/>
            <a:ext cx="6408712" cy="221599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u="sng" dirty="0">
                <a:latin typeface="Bahnschrift" panose="020B0502040204020203" pitchFamily="34" charset="0"/>
              </a:rPr>
              <a:t>Решение: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/>
              <a:t>Рекомендовать предоставить разрешение на отклонение от предельных параметров разрешенного строительства, реконструкции объектов капитального строительства в части уменьшения минимального отступа от каждой из сторон земельного участка до зданий, строений и сооружений с 3 м до 0 м.</a:t>
            </a:r>
          </a:p>
          <a:p>
            <a:pPr algn="ct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05342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87363" y="2691458"/>
            <a:ext cx="86868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9600" b="1" dirty="0" smtClean="0"/>
              <a:t>Спасибо за внимание!</a:t>
            </a:r>
            <a:endParaRPr lang="ru-RU" sz="96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5063</TotalTime>
  <Words>415</Words>
  <Application>Microsoft Office PowerPoint</Application>
  <PresentationFormat>Экран (4:3)</PresentationFormat>
  <Paragraphs>58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Bahnschrift</vt:lpstr>
      <vt:lpstr>Calibri</vt:lpstr>
      <vt:lpstr>Garamond</vt:lpstr>
      <vt:lpstr>Times New Roman</vt:lpstr>
      <vt:lpstr>Wingdings 2</vt:lpstr>
      <vt:lpstr>Трек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Спортивно-оздоровительный комплекс «Стадион»</dc:title>
  <dc:creator>Екатерина</dc:creator>
  <cp:lastModifiedBy>Cheremisova</cp:lastModifiedBy>
  <cp:revision>238</cp:revision>
  <dcterms:created xsi:type="dcterms:W3CDTF">2011-07-22T04:13:49Z</dcterms:created>
  <dcterms:modified xsi:type="dcterms:W3CDTF">2022-05-31T08:39:43Z</dcterms:modified>
</cp:coreProperties>
</file>