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91" r:id="rId2"/>
  </p:sldMasterIdLst>
  <p:notesMasterIdLst>
    <p:notesMasterId r:id="rId9"/>
  </p:notesMasterIdLst>
  <p:sldIdLst>
    <p:sldId id="293" r:id="rId3"/>
    <p:sldId id="309" r:id="rId4"/>
    <p:sldId id="317" r:id="rId5"/>
    <p:sldId id="318" r:id="rId6"/>
    <p:sldId id="319" r:id="rId7"/>
    <p:sldId id="291" r:id="rId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FF66"/>
    <a:srgbClr val="0099FF"/>
    <a:srgbClr val="008000"/>
    <a:srgbClr val="FF5050"/>
    <a:srgbClr val="CC0099"/>
    <a:srgbClr val="FF33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86322" autoAdjust="0"/>
  </p:normalViewPr>
  <p:slideViewPr>
    <p:cSldViewPr>
      <p:cViewPr varScale="1">
        <p:scale>
          <a:sx n="116" d="100"/>
          <a:sy n="116" d="100"/>
        </p:scale>
        <p:origin x="12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72" y="-96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B63AF82-C521-41BD-8970-98FA7B46FAC8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8638E7-3C5E-43B4-96D5-C2EEE2FA2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101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638E7-3C5E-43B4-96D5-C2EEE2FA292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5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638E7-3C5E-43B4-96D5-C2EEE2FA292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7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69EEF-DE79-4225-B0B6-C2F71928B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2323-835E-4C5C-9FDE-24EE109DD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65463-E141-42BD-9799-F21B74B96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61069EEF-DE79-4225-B0B6-C2F71928B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46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1CE2C-2F07-4C4F-9F36-FE3FDC68BF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9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3D7B7-C8D6-4636-BB9F-B7088EC0CB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003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C0632-9528-4A4A-871B-F97B52A573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05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7F066-41EC-47A8-A4B8-60A189F0E5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295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023A-EB88-410B-A421-1C8054725E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51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02B26-79C0-4005-8BEB-C91671777D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283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B230C-50F5-41DF-93B0-B2076FFB53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70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1CE2C-2F07-4C4F-9F36-FE3FDC68B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09FEA-07AF-4628-8438-15FFDAFD3E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57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77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646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912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17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334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456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62323-835E-4C5C-9FDE-24EE109DD3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747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65463-E141-42BD-9799-F21B74B967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82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D7B7-C8D6-4636-BB9F-B7088EC0C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0632-9528-4A4A-871B-F97B52A57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F066-41EC-47A8-A4B8-60A189F0E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E023A-EB88-410B-A421-1C8054725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2B26-79C0-4005-8BEB-C91671777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B230C-50F5-41DF-93B0-B2076FFB5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9FEA-07AF-4628-8438-15FFDAFD3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ACAEEE4-CF2F-4EF5-A095-C9E4AD2E9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2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17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683568" y="1554163"/>
            <a:ext cx="7776864" cy="452596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АДМИНИСТРАЦИЯ ОРДЫНСКОГО РАЙОНА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КОМИССИЯ ПО ПОДГОТОВКЕ ПРОЕКТОВ ПРАВИЛ ЗЕМЛЕПОЛЬЗОВАНИЯ И ЗАСТРОЙКИ СЕЛЬСКИХ ПОСЕЛЕНИЙ, ВОПРОСАМ ГРАДОСТРОИТЕЛЬСТВА И ЗЕМЕЛЬНЫХ ОТНОШЕНИЙ ОРДЫНСКОГО РАЙОНА НОВОСИБИРСКОЙ ОБЛАСТИ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33375"/>
            <a:ext cx="712787" cy="982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41" y="962268"/>
            <a:ext cx="3880948" cy="3583503"/>
          </a:xfrm>
          <a:prstGeom prst="rect">
            <a:avLst/>
          </a:prstGeom>
        </p:spPr>
      </p:pic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447675" y="3762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88044" y="188640"/>
            <a:ext cx="4270731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Заявление № </a:t>
            </a:r>
            <a:r>
              <a:rPr lang="ru-RU" sz="14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2 </a:t>
            </a:r>
            <a:r>
              <a:rPr lang="ru-RU" sz="14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от </a:t>
            </a:r>
            <a:r>
              <a:rPr lang="ru-RU" sz="14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02.03.2023</a:t>
            </a:r>
            <a:endParaRPr lang="ru-RU" sz="14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От </a:t>
            </a:r>
            <a:r>
              <a:rPr lang="ru-RU" sz="1400" u="sng" dirty="0" err="1">
                <a:solidFill>
                  <a:schemeClr val="tx1"/>
                </a:solidFill>
                <a:latin typeface="Bahnschrift" panose="020B0502040204020203" pitchFamily="34" charset="0"/>
              </a:rPr>
              <a:t>Шкарбань</a:t>
            </a:r>
            <a:r>
              <a:rPr lang="ru-RU" sz="1400" u="sng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1400" u="sng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Вероники </a:t>
            </a:r>
            <a:r>
              <a:rPr lang="ru-RU" sz="1400" u="sng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Леонардовны</a:t>
            </a:r>
            <a:endParaRPr lang="ru-RU" sz="1400" u="sng" dirty="0" smtClean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r>
              <a:rPr lang="ru-RU" sz="1400" dirty="0" smtClean="0">
                <a:latin typeface="Bahnschrift" panose="020B0502040204020203" pitchFamily="34" charset="0"/>
              </a:rPr>
              <a:t>О предоставлении </a:t>
            </a:r>
            <a:r>
              <a:rPr lang="ru-RU" sz="1400" dirty="0">
                <a:latin typeface="Bahnschrift" panose="020B0502040204020203" pitchFamily="34" charset="0"/>
              </a:rPr>
              <a:t>разрешения на </a:t>
            </a:r>
            <a:r>
              <a:rPr lang="ru-RU" sz="1400" dirty="0" smtClean="0">
                <a:latin typeface="Bahnschrift" panose="020B0502040204020203" pitchFamily="34" charset="0"/>
              </a:rPr>
              <a:t>отклонение от предельных параметров разрешенного строительства, реконструкции объектов капитального строительства</a:t>
            </a:r>
            <a:endParaRPr lang="ru-RU" sz="1400" dirty="0">
              <a:latin typeface="Bahnschrift" panose="020B0502040204020203" pitchFamily="34" charset="0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88044" y="1719099"/>
            <a:ext cx="4270731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Предложение: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О предоставлении разрешения на отклонение от предельных </a:t>
            </a:r>
            <a:r>
              <a:rPr lang="ru-RU" sz="1200" dirty="0">
                <a:latin typeface="+mn-lt"/>
              </a:rPr>
              <a:t>параметров разрешенного строительства, реконструкции объектов капитального </a:t>
            </a:r>
            <a:r>
              <a:rPr lang="ru-RU" sz="1200" dirty="0" smtClean="0">
                <a:latin typeface="+mn-lt"/>
              </a:rPr>
              <a:t>строительства </a:t>
            </a:r>
            <a:r>
              <a:rPr lang="ru-RU" sz="1200" dirty="0"/>
              <a:t>в части уменьшения минимального отступа от границ земельного участка с 3 метров до 1 метра со стороны земельного участка с кадастровым номером 54:20:022911:11 в целях строительства индивидуального жилого дома.</a:t>
            </a:r>
            <a:endParaRPr lang="ru-RU" sz="1200" dirty="0"/>
          </a:p>
        </p:txBody>
      </p:sp>
      <p:sp>
        <p:nvSpPr>
          <p:cNvPr id="15366" name="Rectangle 17"/>
          <p:cNvSpPr>
            <a:spLocks noChangeArrowheads="1"/>
          </p:cNvSpPr>
          <p:nvPr/>
        </p:nvSpPr>
        <p:spPr bwMode="auto">
          <a:xfrm>
            <a:off x="0" y="16049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5029541" y="397430"/>
            <a:ext cx="386293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с. </a:t>
            </a:r>
            <a:r>
              <a:rPr lang="ru-RU" b="1" dirty="0" smtClean="0"/>
              <a:t>Спирино Спиринского</a:t>
            </a:r>
            <a:endParaRPr lang="ru-RU" b="1" dirty="0"/>
          </a:p>
          <a:p>
            <a:pPr algn="ctr"/>
            <a:r>
              <a:rPr lang="ru-RU" b="1" dirty="0" smtClean="0"/>
              <a:t>Ордынского района</a:t>
            </a:r>
            <a:endParaRPr lang="ru-RU" b="1" dirty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04434" y="3284984"/>
            <a:ext cx="4270731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+mn-lt"/>
              </a:rPr>
              <a:t>Кадастровый номер ЗУ: </a:t>
            </a:r>
            <a:r>
              <a:rPr lang="ru-RU" sz="1200" dirty="0" smtClean="0"/>
              <a:t>54:20:022911:15</a:t>
            </a:r>
          </a:p>
          <a:p>
            <a:r>
              <a:rPr lang="ru-RU" sz="1200" b="1" dirty="0" smtClean="0">
                <a:latin typeface="+mn-lt"/>
              </a:rPr>
              <a:t>Площадь</a:t>
            </a:r>
            <a:r>
              <a:rPr lang="ru-RU" sz="1200" b="1" dirty="0" smtClean="0">
                <a:latin typeface="+mn-lt"/>
              </a:rPr>
              <a:t>: </a:t>
            </a:r>
            <a:r>
              <a:rPr lang="ru-RU" sz="1200" dirty="0" smtClean="0">
                <a:latin typeface="+mn-lt"/>
              </a:rPr>
              <a:t>2166 кв.м</a:t>
            </a:r>
            <a:r>
              <a:rPr lang="ru-RU" sz="1200" dirty="0" smtClean="0">
                <a:latin typeface="+mn-lt"/>
              </a:rPr>
              <a:t>.</a:t>
            </a:r>
          </a:p>
          <a:p>
            <a:r>
              <a:rPr lang="ru-RU" sz="1200" b="1" dirty="0">
                <a:latin typeface="+mn-lt"/>
              </a:rPr>
              <a:t>Категория земель: </a:t>
            </a:r>
            <a:r>
              <a:rPr lang="ru-RU" sz="1200" dirty="0">
                <a:latin typeface="+mn-lt"/>
              </a:rPr>
              <a:t>Земли населенных пунктов</a:t>
            </a:r>
          </a:p>
          <a:p>
            <a:r>
              <a:rPr lang="ru-RU" sz="1200" b="1" dirty="0">
                <a:latin typeface="+mn-lt"/>
              </a:rPr>
              <a:t>Разрешенное использование: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/>
              <a:t>Для ведения личного подсобного </a:t>
            </a:r>
            <a:r>
              <a:rPr lang="ru-RU" sz="1200" dirty="0" smtClean="0"/>
              <a:t>хозяйства</a:t>
            </a:r>
          </a:p>
          <a:p>
            <a:r>
              <a:rPr lang="ru-RU" sz="1200" b="1" dirty="0" smtClean="0"/>
              <a:t>Местоположение</a:t>
            </a:r>
            <a:r>
              <a:rPr lang="ru-RU" sz="1200" b="1" dirty="0" smtClean="0"/>
              <a:t>: </a:t>
            </a:r>
            <a:r>
              <a:rPr lang="ru-RU" sz="1200" dirty="0"/>
              <a:t>обл. Новосибирская, р-н Ордынский, с/с Спиринский, с. Спирино, ул. Ленина, дом 162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8044" y="5499809"/>
            <a:ext cx="8622445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Публичные слушания назначены Постановлением </a:t>
            </a:r>
            <a:r>
              <a:rPr lang="ru-RU" sz="1400" dirty="0">
                <a:solidFill>
                  <a:schemeClr val="tx1"/>
                </a:solidFill>
              </a:rPr>
              <a:t>Главы Ордынского района </a:t>
            </a:r>
            <a:r>
              <a:rPr lang="ru-RU" sz="1400" dirty="0" smtClean="0">
                <a:solidFill>
                  <a:schemeClr val="tx1"/>
                </a:solidFill>
              </a:rPr>
              <a:t>от </a:t>
            </a:r>
            <a:r>
              <a:rPr lang="ru-RU" sz="1400" dirty="0" smtClean="0">
                <a:solidFill>
                  <a:schemeClr val="tx1"/>
                </a:solidFill>
              </a:rPr>
              <a:t>03.03.2023 № 244/89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dirty="0">
                <a:solidFill>
                  <a:schemeClr val="tx1"/>
                </a:solidFill>
              </a:rPr>
              <a:t>Оповещение о назначении публичных слушаний было опубликовано в периодическом печатном издании органов местного самоуправления Ордынского района Новосибирской области «Ордынский Вестник» № </a:t>
            </a:r>
            <a:r>
              <a:rPr lang="ru-RU" sz="1400" dirty="0" smtClean="0">
                <a:solidFill>
                  <a:schemeClr val="tx1"/>
                </a:solidFill>
              </a:rPr>
              <a:t>605 </a:t>
            </a:r>
            <a:r>
              <a:rPr lang="ru-RU" sz="1400" dirty="0" smtClean="0">
                <a:solidFill>
                  <a:schemeClr val="tx1"/>
                </a:solidFill>
              </a:rPr>
              <a:t>от </a:t>
            </a:r>
            <a:r>
              <a:rPr lang="ru-RU" sz="1400" dirty="0" smtClean="0">
                <a:solidFill>
                  <a:schemeClr val="tx1"/>
                </a:solidFill>
              </a:rPr>
              <a:t>07.03.2023 и </a:t>
            </a:r>
            <a:r>
              <a:rPr lang="ru-RU" sz="1400" dirty="0">
                <a:solidFill>
                  <a:schemeClr val="tx1"/>
                </a:solidFill>
              </a:rPr>
              <a:t>на официальном сайте администрации Ордынского района Новосибирской области в информационно-телекоммуникационной сети «Интернет» </a:t>
            </a:r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>
                <a:solidFill>
                  <a:schemeClr val="tx1"/>
                </a:solidFill>
              </a:rPr>
              <a:t>http://</a:t>
            </a:r>
            <a:r>
              <a:rPr lang="en-US" sz="1400" dirty="0" smtClean="0">
                <a:solidFill>
                  <a:schemeClr val="tx1"/>
                </a:solidFill>
              </a:rPr>
              <a:t>ordynsk.nso.ru/page/2273</a:t>
            </a:r>
            <a:r>
              <a:rPr lang="ru-RU" sz="1400" dirty="0" smtClean="0">
                <a:solidFill>
                  <a:schemeClr val="tx1"/>
                </a:solidFill>
              </a:rPr>
              <a:t>).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367" name="AutoShape 12"/>
          <p:cNvSpPr>
            <a:spLocks noChangeArrowheads="1"/>
          </p:cNvSpPr>
          <p:nvPr/>
        </p:nvSpPr>
        <p:spPr bwMode="auto">
          <a:xfrm rot="10410433">
            <a:off x="6870228" y="3214225"/>
            <a:ext cx="479599" cy="1194185"/>
          </a:xfrm>
          <a:prstGeom prst="downArrow">
            <a:avLst>
              <a:gd name="adj1" fmla="val 50000"/>
              <a:gd name="adj2" fmla="val 1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02882"/>
            <a:ext cx="3744416" cy="3330174"/>
          </a:xfrm>
          <a:prstGeom prst="rect">
            <a:avLst/>
          </a:prstGeom>
        </p:spPr>
      </p:pic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47675" y="3762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15169" y="144462"/>
            <a:ext cx="4328839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ahnschrift" panose="020B0502040204020203" pitchFamily="34" charset="0"/>
              </a:rPr>
              <a:t>Правила землепользования и застройки </a:t>
            </a:r>
            <a:endParaRPr lang="ru-RU" b="1" dirty="0" smtClean="0">
              <a:latin typeface="Bahnschrift" panose="020B0502040204020203" pitchFamily="34" charset="0"/>
            </a:endParaRPr>
          </a:p>
          <a:p>
            <a:pPr algn="ctr"/>
            <a:r>
              <a:rPr lang="ru-RU" b="1" dirty="0" smtClean="0">
                <a:latin typeface="Bahnschrift" panose="020B0502040204020203" pitchFamily="34" charset="0"/>
              </a:rPr>
              <a:t>Спиринского </a:t>
            </a:r>
            <a:r>
              <a:rPr lang="ru-RU" b="1" dirty="0">
                <a:latin typeface="Bahnschrift" panose="020B0502040204020203" pitchFamily="34" charset="0"/>
              </a:rPr>
              <a:t>сельсовета Ордынского района Новосибирской области</a:t>
            </a:r>
          </a:p>
          <a:p>
            <a:pPr algn="ctr"/>
            <a:r>
              <a:rPr lang="ru-RU" dirty="0"/>
              <a:t>решение 30 сессии Совета депутатов Ордынского района от 19.12.2018 </a:t>
            </a:r>
            <a:r>
              <a:rPr lang="ru-RU" dirty="0" smtClean="0"/>
              <a:t>№ 220</a:t>
            </a:r>
            <a:endParaRPr lang="ru-RU" dirty="0" smtClean="0"/>
          </a:p>
        </p:txBody>
      </p:sp>
      <p:sp>
        <p:nvSpPr>
          <p:cNvPr id="16391" name="Rectangle 19"/>
          <p:cNvSpPr>
            <a:spLocks noChangeArrowheads="1"/>
          </p:cNvSpPr>
          <p:nvPr/>
        </p:nvSpPr>
        <p:spPr bwMode="auto">
          <a:xfrm>
            <a:off x="0" y="43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2" name="Rectangle 20"/>
          <p:cNvSpPr>
            <a:spLocks noChangeArrowheads="1"/>
          </p:cNvSpPr>
          <p:nvPr/>
        </p:nvSpPr>
        <p:spPr bwMode="auto">
          <a:xfrm>
            <a:off x="0" y="43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933056"/>
            <a:ext cx="850560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+mn-lt"/>
              </a:rPr>
              <a:t>Предельные (минимальные и (или) максимальные) размеры земельных участков и предельные параметры разрешенного строительства, реконструкции объектов капитального строительства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56910"/>
              </p:ext>
            </p:extLst>
          </p:nvPr>
        </p:nvGraphicFramePr>
        <p:xfrm>
          <a:off x="334862" y="4560912"/>
          <a:ext cx="8524667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761"/>
                <a:gridCol w="3089470"/>
                <a:gridCol w="710308"/>
                <a:gridCol w="673712"/>
                <a:gridCol w="792088"/>
                <a:gridCol w="720080"/>
                <a:gridCol w="720080"/>
                <a:gridCol w="792088"/>
                <a:gridCol w="720080"/>
              </a:tblGrid>
              <a:tr h="2883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Наименование территориальной зоны (код)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предельные (минимальные и (или) максимальные) размеры земельных участков и предельные параметры разрешенного строительства, реконструкции объектов капитального строительства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S min, (га)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S max, (га)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Отступ min, (м)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Этаж min, (ед.)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Этаж max, (ед.)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Процент застройки min, (процент)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Процент застройки max, (процент)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4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179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Жилые зоны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8359">
                <a:tc>
                  <a:txBody>
                    <a:bodyPr/>
                    <a:lstStyle/>
                    <a:p>
                      <a:pPr marL="457200" lvl="1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застройки индивидуальными жилыми домами и ведения личного подсобного хозяйства (</a:t>
                      </a:r>
                      <a:r>
                        <a:rPr lang="ru-RU" sz="1000" b="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Жин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0,15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004048" y="144462"/>
            <a:ext cx="3744416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Фрагмент карты градостроительного </a:t>
            </a:r>
          </a:p>
          <a:p>
            <a:pPr algn="ctr"/>
            <a:r>
              <a:rPr lang="ru-RU" b="1" dirty="0"/>
              <a:t>зонирования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40153" y="260648"/>
            <a:ext cx="720488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Согласие владельца смежного участка </a:t>
            </a:r>
          </a:p>
          <a:p>
            <a:pPr algn="ctr"/>
            <a:r>
              <a:rPr lang="ru-RU" sz="2000" b="1" dirty="0" smtClean="0"/>
              <a:t>(кадастровый номер земельного участка </a:t>
            </a:r>
            <a:r>
              <a:rPr lang="ru-RU" sz="2000" b="1" dirty="0" smtClean="0"/>
              <a:t>54:20:022911:11)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26" y="1052736"/>
            <a:ext cx="428420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8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03648" y="2204864"/>
            <a:ext cx="6408712" cy="21544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u="sng" dirty="0">
                <a:latin typeface="Bahnschrift" panose="020B0502040204020203" pitchFamily="34" charset="0"/>
              </a:rPr>
              <a:t>Решение: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/>
              <a:t>Рекомендовать предоставить разрешение на отклонение от предельных параметров разрешенного строительства, реконструкции объектов капитального строительства в </a:t>
            </a:r>
            <a:r>
              <a:rPr lang="ru-RU" sz="2000" dirty="0" smtClean="0"/>
              <a:t>части </a:t>
            </a:r>
            <a:r>
              <a:rPr lang="ru-RU" sz="1800" dirty="0"/>
              <a:t>уменьшения минимального отступа от границ земельного участка с 3 метров до 1 метра со стороны земельного участка с кадастровым номером 54:20:022911:11 в целях строительства индивидуального жилого дома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0534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7363" y="2691458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9600" b="1" dirty="0" smtClean="0"/>
              <a:t>Спасибо за внимание!</a:t>
            </a:r>
            <a:endParaRPr lang="ru-RU" sz="96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5252</TotalTime>
  <Words>422</Words>
  <Application>Microsoft Office PowerPoint</Application>
  <PresentationFormat>Экран (4:3)</PresentationFormat>
  <Paragraphs>57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Bahnschrift</vt:lpstr>
      <vt:lpstr>Calibri</vt:lpstr>
      <vt:lpstr>Garamond</vt:lpstr>
      <vt:lpstr>Times New Roman</vt:lpstr>
      <vt:lpstr>Wingdings 2</vt:lpstr>
      <vt:lpstr>Трек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Спортивно-оздоровительный комплекс «Стадион»</dc:title>
  <dc:creator>Екатерина</dc:creator>
  <cp:lastModifiedBy>user</cp:lastModifiedBy>
  <cp:revision>263</cp:revision>
  <dcterms:created xsi:type="dcterms:W3CDTF">2011-07-22T04:13:49Z</dcterms:created>
  <dcterms:modified xsi:type="dcterms:W3CDTF">2023-03-22T02:10:26Z</dcterms:modified>
</cp:coreProperties>
</file>